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3"/>
  </p:notesMasterIdLst>
  <p:sldIdLst>
    <p:sldId id="256" r:id="rId2"/>
    <p:sldId id="278" r:id="rId3"/>
    <p:sldId id="279" r:id="rId4"/>
    <p:sldId id="258" r:id="rId5"/>
    <p:sldId id="257" r:id="rId6"/>
    <p:sldId id="280" r:id="rId7"/>
    <p:sldId id="259" r:id="rId8"/>
    <p:sldId id="281" r:id="rId9"/>
    <p:sldId id="282" r:id="rId10"/>
    <p:sldId id="260" r:id="rId11"/>
    <p:sldId id="277" r:id="rId12"/>
    <p:sldId id="276" r:id="rId13"/>
    <p:sldId id="261" r:id="rId14"/>
    <p:sldId id="262" r:id="rId15"/>
    <p:sldId id="264" r:id="rId16"/>
    <p:sldId id="265" r:id="rId17"/>
    <p:sldId id="266" r:id="rId18"/>
    <p:sldId id="283" r:id="rId19"/>
    <p:sldId id="284" r:id="rId20"/>
    <p:sldId id="285" r:id="rId21"/>
    <p:sldId id="28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6F7A9F-942D-44B1-A44D-352EA870CF68}" type="datetimeFigureOut">
              <a:rPr lang="en-US" smtClean="0"/>
              <a:pPr/>
              <a:t>9/15/2013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C39697-A276-494E-AD93-20095987BE42}" type="slidenum">
              <a:rPr lang="en-US" smtClean="0"/>
              <a:pPr/>
              <a:t>‹#›</a:t>
            </a:fld>
            <a:endParaRPr lang="en-US"/>
          </a:p>
        </p:txBody>
      </p:sp>
    </p:spTree>
    <p:extLst>
      <p:ext uri="{BB962C8B-B14F-4D97-AF65-F5344CB8AC3E}">
        <p14:creationId xmlns:p14="http://schemas.microsoft.com/office/powerpoint/2010/main" val="1911495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different levels of understanding in this Module. Principally divided between the historical facts</a:t>
            </a:r>
            <a:r>
              <a:rPr lang="en-US" baseline="0" dirty="0" smtClean="0"/>
              <a:t> and the theological teachings. </a:t>
            </a:r>
            <a:endParaRPr lang="en-US" dirty="0"/>
          </a:p>
        </p:txBody>
      </p:sp>
      <p:sp>
        <p:nvSpPr>
          <p:cNvPr id="4" name="Slide Number Placeholder 3"/>
          <p:cNvSpPr>
            <a:spLocks noGrp="1"/>
          </p:cNvSpPr>
          <p:nvPr>
            <p:ph type="sldNum" sz="quarter" idx="10"/>
          </p:nvPr>
        </p:nvSpPr>
        <p:spPr/>
        <p:txBody>
          <a:bodyPr/>
          <a:lstStyle/>
          <a:p>
            <a:fld id="{4CC39697-A276-494E-AD93-20095987BE42}" type="slidenum">
              <a:rPr lang="en-US" smtClean="0"/>
              <a:pPr/>
              <a:t>1</a:t>
            </a:fld>
            <a:endParaRPr lang="en-US"/>
          </a:p>
        </p:txBody>
      </p:sp>
    </p:spTree>
    <p:extLst>
      <p:ext uri="{BB962C8B-B14F-4D97-AF65-F5344CB8AC3E}">
        <p14:creationId xmlns:p14="http://schemas.microsoft.com/office/powerpoint/2010/main" val="3495768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left</a:t>
            </a:r>
            <a:r>
              <a:rPr lang="en-US" baseline="0" dirty="0" smtClean="0"/>
              <a:t> off Module Two with Jesus traveling to Jerusalem to celebrate the Passover meal. It turned into the most important week in the history of Christianity.</a:t>
            </a:r>
            <a:endParaRPr lang="en-US" dirty="0"/>
          </a:p>
        </p:txBody>
      </p:sp>
      <p:sp>
        <p:nvSpPr>
          <p:cNvPr id="4" name="Slide Number Placeholder 3"/>
          <p:cNvSpPr>
            <a:spLocks noGrp="1"/>
          </p:cNvSpPr>
          <p:nvPr>
            <p:ph type="sldNum" sz="quarter" idx="10"/>
          </p:nvPr>
        </p:nvSpPr>
        <p:spPr/>
        <p:txBody>
          <a:bodyPr/>
          <a:lstStyle/>
          <a:p>
            <a:fld id="{4CC39697-A276-494E-AD93-20095987BE42}" type="slidenum">
              <a:rPr lang="en-US" smtClean="0"/>
              <a:pPr/>
              <a:t>2</a:t>
            </a:fld>
            <a:endParaRPr lang="en-US"/>
          </a:p>
        </p:txBody>
      </p:sp>
    </p:spTree>
    <p:extLst>
      <p:ext uri="{BB962C8B-B14F-4D97-AF65-F5344CB8AC3E}">
        <p14:creationId xmlns:p14="http://schemas.microsoft.com/office/powerpoint/2010/main" val="1030579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was accused of [see above]. There was a hearing by P. Pilate who in his inquiry</a:t>
            </a:r>
            <a:r>
              <a:rPr lang="en-US" baseline="0" dirty="0" smtClean="0"/>
              <a:t> determined there was no crime against Rome.</a:t>
            </a:r>
            <a:endParaRPr lang="en-US" dirty="0"/>
          </a:p>
        </p:txBody>
      </p:sp>
      <p:sp>
        <p:nvSpPr>
          <p:cNvPr id="4" name="Slide Number Placeholder 3"/>
          <p:cNvSpPr>
            <a:spLocks noGrp="1"/>
          </p:cNvSpPr>
          <p:nvPr>
            <p:ph type="sldNum" sz="quarter" idx="10"/>
          </p:nvPr>
        </p:nvSpPr>
        <p:spPr/>
        <p:txBody>
          <a:bodyPr/>
          <a:lstStyle/>
          <a:p>
            <a:fld id="{4CC39697-A276-494E-AD93-20095987BE42}" type="slidenum">
              <a:rPr lang="en-US" smtClean="0"/>
              <a:pPr/>
              <a:t>3</a:t>
            </a:fld>
            <a:endParaRPr lang="en-US"/>
          </a:p>
        </p:txBody>
      </p:sp>
    </p:spTree>
    <p:extLst>
      <p:ext uri="{BB962C8B-B14F-4D97-AF65-F5344CB8AC3E}">
        <p14:creationId xmlns:p14="http://schemas.microsoft.com/office/powerpoint/2010/main" val="3761124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general context of Jesus’s travel to Jerusalem. To fulfill prophecy and live out the prophecies. Then to </a:t>
            </a:r>
            <a:r>
              <a:rPr lang="en-US" i="1" dirty="0" smtClean="0"/>
              <a:t>flash</a:t>
            </a:r>
            <a:r>
              <a:rPr lang="en-US" i="1" baseline="0" dirty="0" smtClean="0"/>
              <a:t> forward moment</a:t>
            </a:r>
            <a:r>
              <a:rPr lang="en-US" i="0" baseline="0" dirty="0" smtClean="0"/>
              <a:t>.</a:t>
            </a:r>
            <a:endParaRPr lang="en-US" dirty="0"/>
          </a:p>
        </p:txBody>
      </p:sp>
      <p:sp>
        <p:nvSpPr>
          <p:cNvPr id="4" name="Slide Number Placeholder 3"/>
          <p:cNvSpPr>
            <a:spLocks noGrp="1"/>
          </p:cNvSpPr>
          <p:nvPr>
            <p:ph type="sldNum" sz="quarter" idx="10"/>
          </p:nvPr>
        </p:nvSpPr>
        <p:spPr/>
        <p:txBody>
          <a:bodyPr/>
          <a:lstStyle/>
          <a:p>
            <a:fld id="{4CC39697-A276-494E-AD93-20095987BE42}" type="slidenum">
              <a:rPr lang="en-US" smtClean="0"/>
              <a:pPr/>
              <a:t>4</a:t>
            </a:fld>
            <a:endParaRPr lang="en-US"/>
          </a:p>
        </p:txBody>
      </p:sp>
    </p:spTree>
    <p:extLst>
      <p:ext uri="{BB962C8B-B14F-4D97-AF65-F5344CB8AC3E}">
        <p14:creationId xmlns:p14="http://schemas.microsoft.com/office/powerpoint/2010/main" val="3694704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Women</a:t>
            </a:r>
            <a:r>
              <a:rPr lang="en-US" baseline="0" dirty="0" smtClean="0"/>
              <a:t> </a:t>
            </a:r>
            <a:r>
              <a:rPr lang="en-US" dirty="0" smtClean="0"/>
              <a:t>central in the discovery of the empty tomb, and given a place in ancient hierarchy not usually conferred on women.</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Establishing the</a:t>
            </a:r>
            <a:r>
              <a:rPr lang="en-US" baseline="0" dirty="0" smtClean="0"/>
              <a:t> church </a:t>
            </a:r>
            <a:r>
              <a:rPr lang="en-US" dirty="0" smtClean="0"/>
              <a:t>during Jesus forty days of presence among apostles and other followers before the </a:t>
            </a:r>
            <a:r>
              <a:rPr lang="en-US" dirty="0" err="1" smtClean="0"/>
              <a:t>Ascencion</a:t>
            </a:r>
            <a:r>
              <a:rPr lang="en-US" dirty="0" smtClean="0"/>
              <a:t>.</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And </a:t>
            </a:r>
            <a:r>
              <a:rPr lang="en-US" i="1" dirty="0" smtClean="0"/>
              <a:t>flash forward moment</a:t>
            </a:r>
            <a:r>
              <a:rPr lang="en-US" i="0" dirty="0" smtClean="0"/>
              <a:t>. The significance and influence of the past on the present. In this instance, Christ’s work on the Cross carried</a:t>
            </a:r>
            <a:r>
              <a:rPr lang="en-US" i="0" baseline="0" dirty="0" smtClean="0"/>
              <a:t> forward into modern Christianity.</a:t>
            </a: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4CC39697-A276-494E-AD93-20095987BE42}" type="slidenum">
              <a:rPr lang="en-US" smtClean="0"/>
              <a:pPr/>
              <a:t>7</a:t>
            </a:fld>
            <a:endParaRPr lang="en-US"/>
          </a:p>
        </p:txBody>
      </p:sp>
    </p:spTree>
    <p:extLst>
      <p:ext uri="{BB962C8B-B14F-4D97-AF65-F5344CB8AC3E}">
        <p14:creationId xmlns:p14="http://schemas.microsoft.com/office/powerpoint/2010/main" val="1020996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Michael Cahill wrote: “To set them down as a hoax would do a significant disservice to the teaching that surrounds them” (Cahill, 220). That helps, some. He continues, “As in the case of Jesus’ miracles, we have to imagine that most sublime moral sentiments ever expressed had somehow been drafted in the service of</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of a cheap fraud. To hypothesize that the </a:t>
            </a:r>
            <a:r>
              <a:rPr lang="en-US" dirty="0" err="1" smtClean="0"/>
              <a:t>disiciples</a:t>
            </a:r>
            <a:r>
              <a:rPr lang="en-US" dirty="0" smtClean="0"/>
              <a:t> were the victims of mass hysteria would be almost problematic: Jesus appeared to groups, certainly, but first of all to individuals (who, by definition, cannot be accused of </a:t>
            </a:r>
            <a:r>
              <a:rPr lang="en-US" i="1" dirty="0" smtClean="0"/>
              <a:t>mass hysteria</a:t>
            </a:r>
            <a:r>
              <a:rPr lang="en-US" dirty="0" smtClean="0"/>
              <a:t>); and the disciples of Jesus, simple though many of them certainly were, were not notable so much for their fanciful imaginations, as for their plodding literalness—hardly the ideal ground for hysteria of any sort. It seems wisest to say that the disciples </a:t>
            </a:r>
            <a:r>
              <a:rPr lang="en-US" i="1" dirty="0" smtClean="0"/>
              <a:t>believed</a:t>
            </a:r>
            <a:r>
              <a:rPr lang="en-US" dirty="0" smtClean="0"/>
              <a:t> that they had encountered the risen Jesus, that he was looking much better than when they had last seen him…and, despite the ease with which he appeared and disappeared, he was tangible.” (</a:t>
            </a:r>
            <a:r>
              <a:rPr lang="en-US" dirty="0" err="1" smtClean="0"/>
              <a:t>pp</a:t>
            </a:r>
            <a:r>
              <a:rPr lang="en-US" dirty="0" smtClean="0"/>
              <a:t>,. 220-221)</a:t>
            </a:r>
          </a:p>
          <a:p>
            <a:endParaRPr lang="en-US" dirty="0"/>
          </a:p>
        </p:txBody>
      </p:sp>
      <p:sp>
        <p:nvSpPr>
          <p:cNvPr id="4" name="Slide Number Placeholder 3"/>
          <p:cNvSpPr>
            <a:spLocks noGrp="1"/>
          </p:cNvSpPr>
          <p:nvPr>
            <p:ph type="sldNum" sz="quarter" idx="10"/>
          </p:nvPr>
        </p:nvSpPr>
        <p:spPr/>
        <p:txBody>
          <a:bodyPr/>
          <a:lstStyle/>
          <a:p>
            <a:fld id="{4CC39697-A276-494E-AD93-20095987BE42}" type="slidenum">
              <a:rPr lang="en-US" smtClean="0"/>
              <a:pPr/>
              <a:t>10</a:t>
            </a:fld>
            <a:endParaRPr lang="en-US"/>
          </a:p>
        </p:txBody>
      </p:sp>
    </p:spTree>
    <p:extLst>
      <p:ext uri="{BB962C8B-B14F-4D97-AF65-F5344CB8AC3E}">
        <p14:creationId xmlns:p14="http://schemas.microsoft.com/office/powerpoint/2010/main" val="454034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Conversion of Saint Paul on the Road to Damascus, an oil on canvas executed circa 1570-77 by the Flemish painter Hans </a:t>
            </a:r>
            <a:r>
              <a:rPr lang="en-US" dirty="0" err="1" smtClean="0"/>
              <a:t>Speckaert</a:t>
            </a:r>
            <a:r>
              <a:rPr lang="en-US" dirty="0" smtClean="0"/>
              <a:t> (c. 1540-1577). Now in the collection of the </a:t>
            </a:r>
            <a:r>
              <a:rPr lang="en-US" dirty="0" err="1" smtClean="0"/>
              <a:t>Musèe</a:t>
            </a:r>
            <a:r>
              <a:rPr lang="en-US" dirty="0" smtClean="0"/>
              <a:t> du Louvre in Paris.</a:t>
            </a:r>
          </a:p>
          <a:p>
            <a:r>
              <a:rPr lang="en-US" dirty="0" smtClean="0"/>
              <a:t>The painting depicts the moment recounted in Chapter 9 of Acts of the Apostles when Saul, soon to be the apostle Paul, fell on the road to Damascus. He heard the Lord say "I am Jesus, whom you persecute, arise and go into the city."</a:t>
            </a:r>
          </a:p>
          <a:p>
            <a:r>
              <a:rPr lang="en-US" dirty="0" smtClean="0"/>
              <a:t>To view a larger image of the mosaic, click on the image above</a:t>
            </a:r>
            <a:endParaRPr lang="en-US" dirty="0"/>
          </a:p>
        </p:txBody>
      </p:sp>
      <p:sp>
        <p:nvSpPr>
          <p:cNvPr id="4" name="Slide Number Placeholder 3"/>
          <p:cNvSpPr>
            <a:spLocks noGrp="1"/>
          </p:cNvSpPr>
          <p:nvPr>
            <p:ph type="sldNum" sz="quarter" idx="10"/>
          </p:nvPr>
        </p:nvSpPr>
        <p:spPr/>
        <p:txBody>
          <a:bodyPr/>
          <a:lstStyle/>
          <a:p>
            <a:fld id="{4CC39697-A276-494E-AD93-20095987BE42}" type="slidenum">
              <a:rPr lang="en-US" smtClean="0"/>
              <a:pPr/>
              <a:t>15</a:t>
            </a:fld>
            <a:endParaRPr lang="en-US"/>
          </a:p>
        </p:txBody>
      </p:sp>
    </p:spTree>
    <p:extLst>
      <p:ext uri="{BB962C8B-B14F-4D97-AF65-F5344CB8AC3E}">
        <p14:creationId xmlns:p14="http://schemas.microsoft.com/office/powerpoint/2010/main" val="1483693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6D623C-6B99-4A12-9DD6-02885CB6E94B}" type="datetimeFigureOut">
              <a:rPr lang="en-US" smtClean="0"/>
              <a:pPr/>
              <a:t>9/15/2013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03C8B-BFEB-4B27-9B89-D7F5AEB5B52E}"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6D623C-6B99-4A12-9DD6-02885CB6E94B}" type="datetimeFigureOut">
              <a:rPr lang="en-US" smtClean="0"/>
              <a:pPr/>
              <a:t>9/15/2013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03C8B-BFEB-4B27-9B89-D7F5AEB5B52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6D623C-6B99-4A12-9DD6-02885CB6E94B}" type="datetimeFigureOut">
              <a:rPr lang="en-US" smtClean="0"/>
              <a:pPr/>
              <a:t>9/15/2013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03C8B-BFEB-4B27-9B89-D7F5AEB5B52E}"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6D623C-6B99-4A12-9DD6-02885CB6E94B}" type="datetimeFigureOut">
              <a:rPr lang="en-US" smtClean="0"/>
              <a:pPr/>
              <a:t>9/15/2013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D03C8B-BFEB-4B27-9B89-D7F5AEB5B52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6D623C-6B99-4A12-9DD6-02885CB6E94B}" type="datetimeFigureOut">
              <a:rPr lang="en-US" smtClean="0"/>
              <a:pPr/>
              <a:t>9/15/2013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D03C8B-BFEB-4B27-9B89-D7F5AEB5B52E}"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6D623C-6B99-4A12-9DD6-02885CB6E94B}" type="datetimeFigureOut">
              <a:rPr lang="en-US" smtClean="0"/>
              <a:pPr/>
              <a:t>9/15/2013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D03C8B-BFEB-4B27-9B89-D7F5AEB5B52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6D623C-6B99-4A12-9DD6-02885CB6E94B}" type="datetimeFigureOut">
              <a:rPr lang="en-US" smtClean="0"/>
              <a:pPr/>
              <a:t>9/15/2013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D03C8B-BFEB-4B27-9B89-D7F5AEB5B52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6D623C-6B99-4A12-9DD6-02885CB6E94B}" type="datetimeFigureOut">
              <a:rPr lang="en-US" smtClean="0"/>
              <a:pPr/>
              <a:t>9/15/2013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D03C8B-BFEB-4B27-9B89-D7F5AEB5B52E}"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6D623C-6B99-4A12-9DD6-02885CB6E94B}" type="datetimeFigureOut">
              <a:rPr lang="en-US" smtClean="0"/>
              <a:pPr/>
              <a:t>9/15/2013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D03C8B-BFEB-4B27-9B89-D7F5AEB5B52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6D623C-6B99-4A12-9DD6-02885CB6E94B}" type="datetimeFigureOut">
              <a:rPr lang="en-US" smtClean="0"/>
              <a:pPr/>
              <a:t>9/15/2013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03C8B-BFEB-4B27-9B89-D7F5AEB5B52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6D623C-6B99-4A12-9DD6-02885CB6E94B}" type="datetimeFigureOut">
              <a:rPr lang="en-US" smtClean="0"/>
              <a:pPr/>
              <a:t>9/15/2013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D03C8B-BFEB-4B27-9B89-D7F5AEB5B52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D6D623C-6B99-4A12-9DD6-02885CB6E94B}" type="datetimeFigureOut">
              <a:rPr lang="en-US" smtClean="0"/>
              <a:pPr/>
              <a:t>9/15/2013</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4D03C8B-BFEB-4B27-9B89-D7F5AEB5B52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4Gae-n0Pb7Q&amp;feature=related"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CKRF8UihM5s&amp;ob=av3n"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jesuswalk.com/lessons/24_13-35.ht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nationalgallery.org.uk/cgi-bin/WebObjects.dll/CollectionPublisher.woa/wa/zoomImage?workNumber=NG816&amp;collectionPublisherSection=work"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biblegateway.com/passage/?search=acts%202&amp;version=NIV"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biblegateway.com/passage/?search=1%20Corinthians%2012:13&amp;version=NIV"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t>Historical Foundations of Christianity</a:t>
            </a:r>
            <a:endParaRPr lang="en-US" dirty="0"/>
          </a:p>
        </p:txBody>
      </p:sp>
      <p:sp>
        <p:nvSpPr>
          <p:cNvPr id="3" name="Subtitle 2"/>
          <p:cNvSpPr>
            <a:spLocks noGrp="1"/>
          </p:cNvSpPr>
          <p:nvPr>
            <p:ph sz="half" idx="1"/>
          </p:nvPr>
        </p:nvSpPr>
        <p:spPr/>
        <p:txBody>
          <a:bodyPr>
            <a:normAutofit/>
          </a:bodyPr>
          <a:lstStyle/>
          <a:p>
            <a:r>
              <a:rPr lang="en-US" dirty="0" smtClean="0"/>
              <a:t>From Jesus to Paul</a:t>
            </a:r>
          </a:p>
          <a:p>
            <a:r>
              <a:rPr lang="en-US" dirty="0" smtClean="0"/>
              <a:t>Monday </a:t>
            </a:r>
            <a:r>
              <a:rPr lang="en-US" dirty="0"/>
              <a:t>Sept. </a:t>
            </a:r>
            <a:r>
              <a:rPr lang="en-US" dirty="0" smtClean="0"/>
              <a:t>30, </a:t>
            </a:r>
            <a:r>
              <a:rPr lang="en-US" dirty="0"/>
              <a:t>2013</a:t>
            </a:r>
          </a:p>
          <a:p>
            <a:r>
              <a:rPr lang="en-US" dirty="0" err="1"/>
              <a:t>Osher</a:t>
            </a:r>
            <a:r>
              <a:rPr lang="en-US" dirty="0"/>
              <a:t> Lifelong Learning Institute (OLLI)</a:t>
            </a:r>
          </a:p>
          <a:p>
            <a:r>
              <a:rPr lang="en-US" dirty="0"/>
              <a:t>The University of Alabama, Tuscaloosa</a:t>
            </a:r>
          </a:p>
          <a:p>
            <a:r>
              <a:rPr lang="en-US" dirty="0"/>
              <a:t>Larry Clayton, Instructor</a:t>
            </a:r>
          </a:p>
          <a:p>
            <a:endParaRPr lang="en-US" dirty="0"/>
          </a:p>
        </p:txBody>
      </p:sp>
      <p:sp>
        <p:nvSpPr>
          <p:cNvPr id="4" name="Content Placeholder 3"/>
          <p:cNvSpPr>
            <a:spLocks noGrp="1"/>
          </p:cNvSpPr>
          <p:nvPr>
            <p:ph sz="half" idx="2"/>
          </p:nvPr>
        </p:nvSpPr>
        <p:spPr/>
        <p:txBody>
          <a:bodyPr>
            <a:normAutofit/>
          </a:bodyPr>
          <a:lstStyle/>
          <a:p>
            <a:endParaRPr lang="en-US"/>
          </a:p>
        </p:txBody>
      </p:sp>
    </p:spTree>
    <p:extLst>
      <p:ext uri="{BB962C8B-B14F-4D97-AF65-F5344CB8AC3E}">
        <p14:creationId xmlns:p14="http://schemas.microsoft.com/office/powerpoint/2010/main" val="24179255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4000" u="sng" dirty="0"/>
              <a:t>Crucifixion</a:t>
            </a:r>
          </a:p>
        </p:txBody>
      </p:sp>
      <p:sp>
        <p:nvSpPr>
          <p:cNvPr id="6" name="Content Placeholder 5"/>
          <p:cNvSpPr>
            <a:spLocks noGrp="1"/>
          </p:cNvSpPr>
          <p:nvPr>
            <p:ph sz="half" idx="1"/>
          </p:nvPr>
        </p:nvSpPr>
        <p:spPr>
          <a:xfrm>
            <a:off x="152400" y="4432300"/>
            <a:ext cx="8001000" cy="2438400"/>
          </a:xfrm>
        </p:spPr>
        <p:txBody>
          <a:bodyPr>
            <a:normAutofit fontScale="77500" lnSpcReduction="20000"/>
          </a:bodyPr>
          <a:lstStyle/>
          <a:p>
            <a:r>
              <a:rPr lang="en-US" dirty="0" smtClean="0"/>
              <a:t>Then, that last week in Jerusalem, Passion Week.</a:t>
            </a:r>
          </a:p>
          <a:p>
            <a:r>
              <a:rPr lang="en-US" dirty="0" smtClean="0"/>
              <a:t>The Last Supper (Da Vinci)</a:t>
            </a:r>
          </a:p>
          <a:p>
            <a:r>
              <a:rPr lang="en-US" dirty="0" smtClean="0"/>
              <a:t>A horrible turn</a:t>
            </a:r>
          </a:p>
          <a:p>
            <a:r>
              <a:rPr lang="en-US" dirty="0" smtClean="0"/>
              <a:t>End of the journey</a:t>
            </a:r>
          </a:p>
          <a:p>
            <a:r>
              <a:rPr lang="en-US" dirty="0" smtClean="0"/>
              <a:t>Arrest</a:t>
            </a:r>
          </a:p>
          <a:p>
            <a:r>
              <a:rPr lang="en-US" dirty="0"/>
              <a:t>Why did Jesus go to Jerusalem?</a:t>
            </a:r>
          </a:p>
          <a:p>
            <a:r>
              <a:rPr lang="en-US" dirty="0"/>
              <a:t>To face certain death?</a:t>
            </a:r>
          </a:p>
          <a:p>
            <a:endParaRPr lang="en-US" dirty="0" smtClean="0"/>
          </a:p>
        </p:txBody>
      </p:sp>
      <p:pic>
        <p:nvPicPr>
          <p:cNvPr id="2" name="Picture 1"/>
          <p:cNvPicPr>
            <a:picLocks noChangeAspect="1"/>
          </p:cNvPicPr>
          <p:nvPr/>
        </p:nvPicPr>
        <p:blipFill>
          <a:blip r:embed="rId3" cstate="print"/>
          <a:stretch>
            <a:fillRect/>
          </a:stretch>
        </p:blipFill>
        <p:spPr>
          <a:xfrm>
            <a:off x="533400" y="1371600"/>
            <a:ext cx="7239000" cy="2926588"/>
          </a:xfrm>
          <a:prstGeom prst="rect">
            <a:avLst/>
          </a:prstGeom>
        </p:spPr>
      </p:pic>
    </p:spTree>
    <p:extLst>
      <p:ext uri="{BB962C8B-B14F-4D97-AF65-F5344CB8AC3E}">
        <p14:creationId xmlns:p14="http://schemas.microsoft.com/office/powerpoint/2010/main" val="1537514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Crucifixion</a:t>
            </a:r>
            <a:endParaRPr lang="en-US" sz="4000" u="sng" dirty="0"/>
          </a:p>
        </p:txBody>
      </p:sp>
      <p:sp>
        <p:nvSpPr>
          <p:cNvPr id="3" name="Content Placeholder 2"/>
          <p:cNvSpPr>
            <a:spLocks noGrp="1"/>
          </p:cNvSpPr>
          <p:nvPr>
            <p:ph sz="half" idx="1"/>
          </p:nvPr>
        </p:nvSpPr>
        <p:spPr>
          <a:xfrm>
            <a:off x="4724400" y="1676400"/>
            <a:ext cx="3657600" cy="4590288"/>
          </a:xfrm>
        </p:spPr>
        <p:txBody>
          <a:bodyPr>
            <a:normAutofit/>
          </a:bodyPr>
          <a:lstStyle/>
          <a:p>
            <a:r>
              <a:rPr lang="en-US" dirty="0" smtClean="0"/>
              <a:t>Blasphemy, sacrilege, challenging the power structure.</a:t>
            </a:r>
          </a:p>
          <a:p>
            <a:r>
              <a:rPr lang="en-US" dirty="0"/>
              <a:t>Hearing by Pontius Pilate</a:t>
            </a:r>
          </a:p>
          <a:p>
            <a:r>
              <a:rPr lang="en-US" dirty="0"/>
              <a:t>No crime against Rome</a:t>
            </a:r>
          </a:p>
          <a:p>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676400"/>
            <a:ext cx="4343400" cy="2832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68072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Crucifixion</a:t>
            </a:r>
            <a:endParaRPr lang="en-US" sz="4000" u="sng" dirty="0"/>
          </a:p>
        </p:txBody>
      </p:sp>
      <p:sp>
        <p:nvSpPr>
          <p:cNvPr id="4" name="Content Placeholder 3"/>
          <p:cNvSpPr>
            <a:spLocks noGrp="1"/>
          </p:cNvSpPr>
          <p:nvPr>
            <p:ph sz="half" idx="1"/>
          </p:nvPr>
        </p:nvSpPr>
        <p:spPr/>
        <p:txBody>
          <a:bodyPr>
            <a:normAutofit fontScale="92500" lnSpcReduction="20000"/>
          </a:bodyPr>
          <a:lstStyle/>
          <a:p>
            <a:r>
              <a:rPr lang="en-US" dirty="0"/>
              <a:t>Jesus </a:t>
            </a:r>
            <a:r>
              <a:rPr lang="en-US" dirty="0" smtClean="0"/>
              <a:t>obeys the will </a:t>
            </a:r>
            <a:r>
              <a:rPr lang="en-US" dirty="0"/>
              <a:t>of God</a:t>
            </a:r>
            <a:r>
              <a:rPr lang="en-US" dirty="0" smtClean="0"/>
              <a:t>.</a:t>
            </a:r>
            <a:endParaRPr lang="en-US" dirty="0"/>
          </a:p>
          <a:p>
            <a:r>
              <a:rPr lang="en-US" dirty="0"/>
              <a:t>Fulfilling prophecy (</a:t>
            </a:r>
            <a:r>
              <a:rPr lang="en-US" dirty="0" smtClean="0"/>
              <a:t>Isaiah </a:t>
            </a:r>
            <a:r>
              <a:rPr lang="en-US" dirty="0"/>
              <a:t>52:13-53:12)</a:t>
            </a:r>
          </a:p>
          <a:p>
            <a:r>
              <a:rPr lang="en-US" dirty="0"/>
              <a:t>Suffering generally conferred power, in keeping with widespread Jewish belief</a:t>
            </a:r>
            <a:r>
              <a:rPr lang="en-US" dirty="0" smtClean="0"/>
              <a:t>.</a:t>
            </a:r>
          </a:p>
          <a:p>
            <a:r>
              <a:rPr lang="en-US" dirty="0" smtClean="0">
                <a:hlinkClick r:id="rId3"/>
              </a:rPr>
              <a:t>Worthy is the Lamb </a:t>
            </a:r>
            <a:r>
              <a:rPr lang="en-US" dirty="0" smtClean="0"/>
              <a:t>(Brooklyn Tabernacle Choir)</a:t>
            </a:r>
            <a:r>
              <a:rPr lang="en-US" i="1" dirty="0" smtClean="0"/>
              <a:t> Flash forward moment</a:t>
            </a:r>
            <a:r>
              <a:rPr lang="en-US" dirty="0" smtClean="0"/>
              <a:t>, to modern Christianity.</a:t>
            </a:r>
          </a:p>
          <a:p>
            <a:endParaRPr lang="en-US" dirty="0"/>
          </a:p>
          <a:p>
            <a:endParaRPr lang="en-US" dirty="0"/>
          </a:p>
        </p:txBody>
      </p:sp>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981200"/>
            <a:ext cx="3781425"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23276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4000" u="sng" dirty="0" smtClean="0"/>
              <a:t>Crucifixion </a:t>
            </a:r>
            <a:endParaRPr lang="en-US" sz="4000" u="sng" dirty="0"/>
          </a:p>
        </p:txBody>
      </p:sp>
      <p:sp>
        <p:nvSpPr>
          <p:cNvPr id="3" name="Content Placeholder 2"/>
          <p:cNvSpPr>
            <a:spLocks noGrp="1"/>
          </p:cNvSpPr>
          <p:nvPr>
            <p:ph sz="half" idx="1"/>
          </p:nvPr>
        </p:nvSpPr>
        <p:spPr/>
        <p:txBody>
          <a:bodyPr>
            <a:normAutofit fontScale="85000" lnSpcReduction="10000"/>
          </a:bodyPr>
          <a:lstStyle/>
          <a:p>
            <a:r>
              <a:rPr lang="en-US" dirty="0" smtClean="0"/>
              <a:t>Death on the Cross</a:t>
            </a:r>
          </a:p>
          <a:p>
            <a:r>
              <a:rPr lang="en-US" dirty="0" smtClean="0"/>
              <a:t>Meaning</a:t>
            </a:r>
          </a:p>
          <a:p>
            <a:r>
              <a:rPr lang="en-US" dirty="0" smtClean="0"/>
              <a:t>A substitutionary (or expiatory) sacrifice.</a:t>
            </a:r>
          </a:p>
          <a:p>
            <a:r>
              <a:rPr lang="en-US" dirty="0" smtClean="0"/>
              <a:t> </a:t>
            </a:r>
            <a:r>
              <a:rPr lang="en-US" dirty="0"/>
              <a:t>Atonement for sins</a:t>
            </a:r>
            <a:r>
              <a:rPr lang="en-US" dirty="0" smtClean="0"/>
              <a:t>. </a:t>
            </a:r>
            <a:endParaRPr lang="en-US" dirty="0"/>
          </a:p>
          <a:p>
            <a:pPr lvl="1"/>
            <a:r>
              <a:rPr lang="en-US" dirty="0"/>
              <a:t>Sacrifices traditional way to please gods in most religions</a:t>
            </a:r>
          </a:p>
          <a:p>
            <a:pPr lvl="1"/>
            <a:r>
              <a:rPr lang="en-US" dirty="0"/>
              <a:t>Sacrifices among the Israelites. To expiate sins and receive forgiveness, animals.</a:t>
            </a:r>
          </a:p>
          <a:p>
            <a:pPr lvl="1"/>
            <a:r>
              <a:rPr lang="en-US" dirty="0"/>
              <a:t>Also, to respond to God (see image of Abraham sacrificing </a:t>
            </a:r>
            <a:r>
              <a:rPr lang="en-US" dirty="0" smtClean="0"/>
              <a:t>Isaac) </a:t>
            </a:r>
            <a:r>
              <a:rPr lang="en-US" dirty="0"/>
              <a:t>as a test of faith.</a:t>
            </a:r>
          </a:p>
          <a:p>
            <a:endParaRPr lang="en-US" dirty="0"/>
          </a:p>
        </p:txBody>
      </p:sp>
      <p:pic>
        <p:nvPicPr>
          <p:cNvPr id="5" name="Picture 2" descr="http://www.ibiblio.org/wm/paint/auth/caravaggio/isaac.jpg"/>
          <p:cNvPicPr>
            <a:picLocks noGrp="1" noChangeAspect="1" noChangeArrowheads="1"/>
          </p:cNvPicPr>
          <p:nvPr>
            <p:ph sz="half" idx="2"/>
          </p:nvPr>
        </p:nvPicPr>
        <p:blipFill>
          <a:blip r:embed="rId2" cstate="print"/>
          <a:stretch>
            <a:fillRect/>
          </a:stretch>
        </p:blipFill>
        <p:spPr bwMode="auto">
          <a:xfrm>
            <a:off x="4648200" y="2439527"/>
            <a:ext cx="4038600" cy="3185445"/>
          </a:xfrm>
          <a:prstGeom prst="rect">
            <a:avLst/>
          </a:prstGeom>
          <a:noFill/>
          <a:ln w="9525">
            <a:noFill/>
            <a:miter lim="800000"/>
            <a:headEnd/>
            <a:tailEnd/>
          </a:ln>
        </p:spPr>
      </p:pic>
    </p:spTree>
    <p:extLst>
      <p:ext uri="{BB962C8B-B14F-4D97-AF65-F5344CB8AC3E}">
        <p14:creationId xmlns:p14="http://schemas.microsoft.com/office/powerpoint/2010/main" val="36437814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Crucifixion</a:t>
            </a:r>
            <a:endParaRPr lang="en-US" sz="4000" u="sng" dirty="0"/>
          </a:p>
        </p:txBody>
      </p:sp>
      <p:sp>
        <p:nvSpPr>
          <p:cNvPr id="4" name="Content Placeholder 3"/>
          <p:cNvSpPr>
            <a:spLocks noGrp="1"/>
          </p:cNvSpPr>
          <p:nvPr>
            <p:ph sz="half" idx="1"/>
          </p:nvPr>
        </p:nvSpPr>
        <p:spPr/>
        <p:txBody>
          <a:bodyPr/>
          <a:lstStyle/>
          <a:p>
            <a:r>
              <a:rPr lang="en-US" dirty="0" smtClean="0"/>
              <a:t>And so Jesus went to his death:</a:t>
            </a:r>
          </a:p>
          <a:p>
            <a:pPr lvl="1"/>
            <a:r>
              <a:rPr lang="en-US" dirty="0" smtClean="0"/>
              <a:t>To bring all Jewry to the true knowledge of God</a:t>
            </a:r>
          </a:p>
          <a:p>
            <a:pPr lvl="1"/>
            <a:r>
              <a:rPr lang="en-US" dirty="0" smtClean="0"/>
              <a:t>And the universal acceptance of his will upon earth</a:t>
            </a:r>
          </a:p>
          <a:p>
            <a:pPr lvl="1"/>
            <a:r>
              <a:rPr lang="en-US" dirty="0" smtClean="0"/>
              <a:t>And to fulfill Scripture and the will of his Father</a:t>
            </a:r>
          </a:p>
          <a:p>
            <a:endParaRPr lang="en-US"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2438400"/>
            <a:ext cx="3291840" cy="288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77215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
            </a:r>
            <a:br>
              <a:rPr lang="en-US" u="sng" dirty="0" smtClean="0"/>
            </a:br>
            <a:r>
              <a:rPr lang="en-US" sz="4400" u="sng" dirty="0" smtClean="0"/>
              <a:t>Resurrection</a:t>
            </a:r>
            <a:r>
              <a:rPr lang="en-US" u="sng" dirty="0" smtClean="0"/>
              <a:t/>
            </a:r>
            <a:br>
              <a:rPr lang="en-US" u="sng" dirty="0" smtClean="0"/>
            </a:br>
            <a:endParaRPr lang="en-US" u="sng" dirty="0"/>
          </a:p>
        </p:txBody>
      </p:sp>
      <p:sp>
        <p:nvSpPr>
          <p:cNvPr id="3" name="Content Placeholder 2"/>
          <p:cNvSpPr>
            <a:spLocks noGrp="1"/>
          </p:cNvSpPr>
          <p:nvPr>
            <p:ph sz="half" idx="1"/>
          </p:nvPr>
        </p:nvSpPr>
        <p:spPr/>
        <p:txBody>
          <a:bodyPr>
            <a:normAutofit fontScale="92500" lnSpcReduction="10000"/>
          </a:bodyPr>
          <a:lstStyle/>
          <a:p>
            <a:pPr marL="274320" indent="-274320" fontAlgn="auto">
              <a:spcAft>
                <a:spcPts val="0"/>
              </a:spcAft>
              <a:buClr>
                <a:schemeClr val="accent3"/>
              </a:buClr>
              <a:buFont typeface="Wingdings 2"/>
              <a:buChar char=""/>
              <a:defRPr/>
            </a:pPr>
            <a:r>
              <a:rPr lang="en-US" dirty="0" smtClean="0"/>
              <a:t>Triumph over sin and </a:t>
            </a:r>
            <a:r>
              <a:rPr lang="en-US" dirty="0"/>
              <a:t>death. </a:t>
            </a:r>
            <a:endParaRPr lang="en-US" dirty="0" smtClean="0"/>
          </a:p>
          <a:p>
            <a:pPr marL="274320" indent="-274320">
              <a:buClr>
                <a:schemeClr val="accent3"/>
              </a:buClr>
              <a:buFont typeface="Wingdings 2"/>
              <a:buChar char=""/>
              <a:defRPr/>
            </a:pPr>
            <a:r>
              <a:rPr lang="en-US" dirty="0" smtClean="0"/>
              <a:t>“I will rise,” by Chris Tomlin.</a:t>
            </a:r>
            <a:r>
              <a:rPr lang="en-US" i="1" dirty="0" smtClean="0"/>
              <a:t> Flash forward moment</a:t>
            </a:r>
            <a:r>
              <a:rPr lang="en-US" dirty="0" smtClean="0"/>
              <a:t>, to modern Christianity.</a:t>
            </a:r>
          </a:p>
          <a:p>
            <a:pPr marL="274320" indent="-274320" fontAlgn="auto">
              <a:spcAft>
                <a:spcPts val="0"/>
              </a:spcAft>
              <a:buClr>
                <a:schemeClr val="accent3"/>
              </a:buClr>
              <a:buFont typeface="Wingdings 2"/>
              <a:buChar char=""/>
              <a:defRPr/>
            </a:pPr>
            <a:r>
              <a:rPr lang="en-US" dirty="0" smtClean="0"/>
              <a:t>Absolutely central Christian doctrine</a:t>
            </a:r>
          </a:p>
          <a:p>
            <a:pPr marL="274320" indent="-274320" fontAlgn="auto">
              <a:spcAft>
                <a:spcPts val="0"/>
              </a:spcAft>
              <a:buClr>
                <a:schemeClr val="accent3"/>
              </a:buClr>
              <a:buFont typeface="Wingdings 2"/>
              <a:buChar char=""/>
              <a:defRPr/>
            </a:pPr>
            <a:r>
              <a:rPr lang="en-US" dirty="0"/>
              <a:t>O</a:t>
            </a:r>
            <a:r>
              <a:rPr lang="en-US" dirty="0" smtClean="0"/>
              <a:t>thers</a:t>
            </a:r>
            <a:endParaRPr lang="en-US" dirty="0"/>
          </a:p>
          <a:p>
            <a:pPr lvl="1" indent="-246888">
              <a:buFont typeface="Wingdings 2"/>
              <a:buChar char=""/>
              <a:defRPr/>
            </a:pPr>
            <a:r>
              <a:rPr lang="en-US" dirty="0" smtClean="0"/>
              <a:t>The </a:t>
            </a:r>
            <a:r>
              <a:rPr lang="en-US" dirty="0"/>
              <a:t>Last Supper </a:t>
            </a:r>
            <a:endParaRPr lang="en-US" dirty="0" smtClean="0"/>
          </a:p>
          <a:p>
            <a:pPr lvl="1" indent="-246888">
              <a:buFont typeface="Wingdings 2"/>
              <a:buChar char=""/>
              <a:defRPr/>
            </a:pPr>
            <a:r>
              <a:rPr lang="en-US" dirty="0" smtClean="0"/>
              <a:t>Women </a:t>
            </a:r>
          </a:p>
          <a:p>
            <a:pPr lvl="1" indent="-246888">
              <a:buFont typeface="Wingdings 2"/>
              <a:buChar char=""/>
              <a:defRPr/>
            </a:pPr>
            <a:r>
              <a:rPr lang="en-US" dirty="0" smtClean="0"/>
              <a:t>Establishing </a:t>
            </a:r>
            <a:r>
              <a:rPr lang="en-US" dirty="0"/>
              <a:t>the </a:t>
            </a:r>
            <a:r>
              <a:rPr lang="en-US" dirty="0" smtClean="0"/>
              <a:t>Church</a:t>
            </a:r>
            <a:endParaRPr lang="en-US" dirty="0"/>
          </a:p>
        </p:txBody>
      </p:sp>
      <p:pic>
        <p:nvPicPr>
          <p:cNvPr id="1026"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2362200"/>
            <a:ext cx="26289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54829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Death and History</a:t>
            </a:r>
            <a:endParaRPr lang="en-US" sz="4000" u="sng" dirty="0"/>
          </a:p>
        </p:txBody>
      </p:sp>
      <p:sp>
        <p:nvSpPr>
          <p:cNvPr id="3" name="Content Placeholder 2"/>
          <p:cNvSpPr>
            <a:spLocks noGrp="1"/>
          </p:cNvSpPr>
          <p:nvPr>
            <p:ph sz="half" idx="1"/>
          </p:nvPr>
        </p:nvSpPr>
        <p:spPr/>
        <p:txBody>
          <a:bodyPr>
            <a:normAutofit/>
          </a:bodyPr>
          <a:lstStyle/>
          <a:p>
            <a:r>
              <a:rPr lang="en-US" dirty="0" smtClean="0"/>
              <a:t>Jesus’s death so appalling and, yet authentic, that it could not be jettisoned.</a:t>
            </a:r>
          </a:p>
          <a:p>
            <a:r>
              <a:rPr lang="en-US" dirty="0" smtClean="0"/>
              <a:t>He was dead, his followers hiding, only a few bold women returned to the tomb. Then, amazingly…</a:t>
            </a:r>
          </a:p>
          <a:p>
            <a:endParaRPr lang="en-US"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2438400"/>
            <a:ext cx="214312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8355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smtClean="0"/>
              <a:t>Resurrection</a:t>
            </a:r>
            <a:endParaRPr lang="en-US" sz="4000" u="sng" dirty="0"/>
          </a:p>
        </p:txBody>
      </p:sp>
      <p:sp>
        <p:nvSpPr>
          <p:cNvPr id="4" name="Content Placeholder 3"/>
          <p:cNvSpPr>
            <a:spLocks noGrp="1"/>
          </p:cNvSpPr>
          <p:nvPr>
            <p:ph sz="half" idx="1"/>
          </p:nvPr>
        </p:nvSpPr>
        <p:spPr/>
        <p:txBody>
          <a:bodyPr/>
          <a:lstStyle/>
          <a:p>
            <a:r>
              <a:rPr lang="en-US" smtClean="0"/>
              <a:t>Jesus appears to Mary Magdalene on the third day.</a:t>
            </a:r>
          </a:p>
          <a:p>
            <a:r>
              <a:rPr lang="en-US" smtClean="0"/>
              <a:t>The astonishing news.</a:t>
            </a:r>
          </a:p>
          <a:p>
            <a:r>
              <a:rPr lang="en-US" smtClean="0"/>
              <a:t>He is risen</a:t>
            </a:r>
            <a:endParaRPr lang="en-US"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12938" y="3962400"/>
            <a:ext cx="1879338"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1752600"/>
            <a:ext cx="2447925"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68093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400" u="sng" dirty="0" smtClean="0"/>
              <a:t>Resurrection</a:t>
            </a:r>
            <a:r>
              <a:rPr lang="en-US" dirty="0" smtClean="0"/>
              <a:t/>
            </a:r>
            <a:br>
              <a:rPr lang="en-US" dirty="0" smtClean="0"/>
            </a:br>
            <a:endParaRPr lang="en-US" dirty="0"/>
          </a:p>
        </p:txBody>
      </p:sp>
      <p:pic>
        <p:nvPicPr>
          <p:cNvPr id="5" name="Picture 2" descr="http://www.nga.gov/image/a00004/a0000401.jpg"/>
          <p:cNvPicPr>
            <a:picLocks noGrp="1" noChangeAspect="1" noChangeArrowheads="1"/>
          </p:cNvPicPr>
          <p:nvPr>
            <p:ph sz="half" idx="1"/>
          </p:nvPr>
        </p:nvPicPr>
        <p:blipFill>
          <a:blip r:embed="rId3" cstate="print"/>
          <a:srcRect/>
          <a:stretch>
            <a:fillRect/>
          </a:stretch>
        </p:blipFill>
        <p:spPr bwMode="auto">
          <a:xfrm>
            <a:off x="609600" y="2133600"/>
            <a:ext cx="3596640" cy="2971800"/>
          </a:xfrm>
          <a:prstGeom prst="rect">
            <a:avLst/>
          </a:prstGeom>
          <a:noFill/>
          <a:ln w="9525">
            <a:noFill/>
            <a:miter lim="800000"/>
            <a:headEnd/>
            <a:tailEnd/>
          </a:ln>
        </p:spPr>
      </p:pic>
      <p:sp>
        <p:nvSpPr>
          <p:cNvPr id="4" name="Content Placeholder 3"/>
          <p:cNvSpPr>
            <a:spLocks noGrp="1"/>
          </p:cNvSpPr>
          <p:nvPr>
            <p:ph sz="half" idx="2"/>
          </p:nvPr>
        </p:nvSpPr>
        <p:spPr/>
        <p:txBody>
          <a:bodyPr/>
          <a:lstStyle/>
          <a:p>
            <a:r>
              <a:rPr lang="en-US" dirty="0" smtClean="0"/>
              <a:t>History or religious myth?</a:t>
            </a:r>
          </a:p>
          <a:p>
            <a:r>
              <a:rPr lang="en-US" dirty="0" smtClean="0"/>
              <a:t>See Cahill. Next slide.</a:t>
            </a:r>
          </a:p>
          <a:p>
            <a:r>
              <a:rPr lang="en-US" dirty="0" smtClean="0"/>
              <a:t>Jesus on </a:t>
            </a:r>
            <a:r>
              <a:rPr lang="en-US" dirty="0" smtClean="0">
                <a:hlinkClick r:id="rId4"/>
              </a:rPr>
              <a:t>road to Emmaus</a:t>
            </a:r>
            <a:endParaRPr lang="en-US" dirty="0" smtClean="0"/>
          </a:p>
          <a:p>
            <a:endParaRPr lang="en-US" dirty="0"/>
          </a:p>
        </p:txBody>
      </p:sp>
    </p:spTree>
    <p:extLst>
      <p:ext uri="{BB962C8B-B14F-4D97-AF65-F5344CB8AC3E}">
        <p14:creationId xmlns:p14="http://schemas.microsoft.com/office/powerpoint/2010/main" val="727131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458200" cy="1143000"/>
          </a:xfrm>
        </p:spPr>
        <p:txBody>
          <a:bodyPr>
            <a:normAutofit fontScale="90000"/>
          </a:bodyPr>
          <a:lstStyle/>
          <a:p>
            <a:pPr algn="ctr"/>
            <a:r>
              <a:rPr lang="en-US" sz="4000" u="sng" dirty="0" smtClean="0"/>
              <a:t>Resurrection: History or Religious Myth?</a:t>
            </a:r>
            <a:endParaRPr lang="en-US" sz="4000" u="sng" dirty="0"/>
          </a:p>
        </p:txBody>
      </p:sp>
      <p:sp>
        <p:nvSpPr>
          <p:cNvPr id="3" name="Content Placeholder 2"/>
          <p:cNvSpPr>
            <a:spLocks noGrp="1"/>
          </p:cNvSpPr>
          <p:nvPr>
            <p:ph idx="1"/>
          </p:nvPr>
        </p:nvSpPr>
        <p:spPr/>
        <p:txBody>
          <a:bodyPr>
            <a:normAutofit fontScale="85000" lnSpcReduction="10000"/>
          </a:bodyPr>
          <a:lstStyle/>
          <a:p>
            <a:pPr marL="0" indent="0">
              <a:spcBef>
                <a:spcPts val="0"/>
              </a:spcBef>
              <a:buClrTx/>
              <a:buNone/>
              <a:defRPr/>
            </a:pPr>
            <a:r>
              <a:rPr lang="en-US" dirty="0"/>
              <a:t>Michael Cahill wrote: “To set them down as a hoax would do a significant disservice to the teaching that surrounds them” (Cahill, 220). That helps, some. He continues, “As in the case of Jesus’ miracles, we have to imagine that most sublime moral sentiments ever expressed had somehow been drafted in the service of</a:t>
            </a:r>
          </a:p>
          <a:p>
            <a:pPr marL="0" indent="0">
              <a:spcBef>
                <a:spcPts val="0"/>
              </a:spcBef>
              <a:buClrTx/>
              <a:buNone/>
              <a:defRPr/>
            </a:pPr>
            <a:r>
              <a:rPr lang="en-US" dirty="0"/>
              <a:t>of a cheap fraud. To hypothesize that the </a:t>
            </a:r>
            <a:r>
              <a:rPr lang="en-US" dirty="0" smtClean="0"/>
              <a:t>disciples </a:t>
            </a:r>
            <a:r>
              <a:rPr lang="en-US" dirty="0"/>
              <a:t>were the victims of mass hysteria would be almost problematic: Jesus appeared to groups, certainly, but first of all to individuals (who, by definition, cannot be accused of </a:t>
            </a:r>
            <a:r>
              <a:rPr lang="en-US" i="1" dirty="0"/>
              <a:t>mass hysteria</a:t>
            </a:r>
            <a:r>
              <a:rPr lang="en-US" dirty="0"/>
              <a:t>); and the disciples of Jesus, simple though many of them certainly were, were not notable so much for their fanciful imaginations, as for their plodding literalness—hardly the ideal ground for hysteria of any sort. It seems wisest to say that the disciples </a:t>
            </a:r>
            <a:r>
              <a:rPr lang="en-US" i="1" dirty="0"/>
              <a:t>believed</a:t>
            </a:r>
            <a:r>
              <a:rPr lang="en-US" dirty="0"/>
              <a:t> that they had encountered the risen Jesus, that he was looking much better than when they had last seen him…and, despite the ease with which he appeared and disappeared, he was tangible.” </a:t>
            </a:r>
            <a:r>
              <a:rPr lang="en-US" dirty="0" smtClean="0"/>
              <a:t>(Thomas Cahill, </a:t>
            </a:r>
            <a:r>
              <a:rPr lang="en-US" i="1" dirty="0" smtClean="0"/>
              <a:t>Desire of the Everlasting Hills: The World Before and After Jesus,</a:t>
            </a:r>
            <a:r>
              <a:rPr lang="en-US" dirty="0" smtClean="0"/>
              <a:t> </a:t>
            </a:r>
            <a:r>
              <a:rPr lang="en-US" dirty="0" err="1" smtClean="0"/>
              <a:t>pp</a:t>
            </a:r>
            <a:r>
              <a:rPr lang="en-US" dirty="0"/>
              <a:t>,. 220-221</a:t>
            </a:r>
          </a:p>
        </p:txBody>
      </p:sp>
    </p:spTree>
    <p:extLst>
      <p:ext uri="{BB962C8B-B14F-4D97-AF65-F5344CB8AC3E}">
        <p14:creationId xmlns:p14="http://schemas.microsoft.com/office/powerpoint/2010/main" val="20162402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The Resurrection and Appearances</a:t>
            </a:r>
            <a:endParaRPr lang="en-US" sz="4000" u="sng" dirty="0"/>
          </a:p>
        </p:txBody>
      </p:sp>
      <p:sp>
        <p:nvSpPr>
          <p:cNvPr id="3" name="Content Placeholder 2"/>
          <p:cNvSpPr>
            <a:spLocks noGrp="1"/>
          </p:cNvSpPr>
          <p:nvPr>
            <p:ph sz="half" idx="1"/>
          </p:nvPr>
        </p:nvSpPr>
        <p:spPr>
          <a:xfrm>
            <a:off x="457200" y="2286000"/>
            <a:ext cx="3657600" cy="2502408"/>
          </a:xfrm>
        </p:spPr>
        <p:txBody>
          <a:bodyPr/>
          <a:lstStyle/>
          <a:p>
            <a:r>
              <a:rPr lang="en-US" dirty="0">
                <a:latin typeface="Constantia" pitchFamily="18" charset="0"/>
              </a:rPr>
              <a:t>About 1502-1504, Giovanni de Battista, “The Incredulity of St. Thomas”</a:t>
            </a:r>
          </a:p>
          <a:p>
            <a:endParaRPr lang="en-US" dirty="0"/>
          </a:p>
        </p:txBody>
      </p:sp>
      <p:pic>
        <p:nvPicPr>
          <p:cNvPr id="5" name="Picture 2" descr="The Incredulity of Saint Thomas">
            <a:hlinkClick r:id="rId2"/>
          </p:cNvPr>
          <p:cNvPicPr>
            <a:picLocks noGrp="1" noChangeAspect="1" noChangeArrowheads="1"/>
          </p:cNvPicPr>
          <p:nvPr>
            <p:ph sz="half" idx="2"/>
          </p:nvPr>
        </p:nvPicPr>
        <p:blipFill>
          <a:blip r:embed="rId3" cstate="print"/>
          <a:stretch>
            <a:fillRect/>
          </a:stretch>
        </p:blipFill>
        <p:spPr bwMode="auto">
          <a:xfrm>
            <a:off x="4953000" y="1746250"/>
            <a:ext cx="3429000" cy="4572000"/>
          </a:xfrm>
          <a:prstGeom prst="rect">
            <a:avLst/>
          </a:prstGeom>
          <a:noFill/>
          <a:ln w="9525">
            <a:noFill/>
            <a:miter lim="800000"/>
            <a:headEnd/>
            <a:tailEnd/>
          </a:ln>
        </p:spPr>
      </p:pic>
    </p:spTree>
    <p:extLst>
      <p:ext uri="{BB962C8B-B14F-4D97-AF65-F5344CB8AC3E}">
        <p14:creationId xmlns:p14="http://schemas.microsoft.com/office/powerpoint/2010/main" val="2669083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Pentecost</a:t>
            </a:r>
            <a:endParaRPr lang="en-US" sz="4000" u="sng" dirty="0"/>
          </a:p>
        </p:txBody>
      </p:sp>
      <p:sp>
        <p:nvSpPr>
          <p:cNvPr id="3" name="Content Placeholder 2"/>
          <p:cNvSpPr>
            <a:spLocks noGrp="1"/>
          </p:cNvSpPr>
          <p:nvPr>
            <p:ph sz="half" idx="1"/>
          </p:nvPr>
        </p:nvSpPr>
        <p:spPr/>
        <p:txBody>
          <a:bodyPr/>
          <a:lstStyle/>
          <a:p>
            <a:r>
              <a:rPr lang="en-US" dirty="0" smtClean="0"/>
              <a:t>Apostles empowered by the Holy Spirit (</a:t>
            </a:r>
            <a:r>
              <a:rPr lang="en-US" dirty="0" smtClean="0">
                <a:hlinkClick r:id="rId2"/>
              </a:rPr>
              <a:t>Acts 2</a:t>
            </a:r>
            <a:r>
              <a:rPr lang="en-US" dirty="0" smtClean="0"/>
              <a:t>).</a:t>
            </a:r>
          </a:p>
          <a:p>
            <a:r>
              <a:rPr lang="en-US" dirty="0" smtClean="0"/>
              <a:t>Tongues of fire</a:t>
            </a:r>
          </a:p>
          <a:p>
            <a:r>
              <a:rPr lang="en-US" dirty="0" smtClean="0"/>
              <a:t>Speaking in tongues</a:t>
            </a:r>
          </a:p>
          <a:p>
            <a:r>
              <a:rPr lang="en-US" dirty="0" smtClean="0"/>
              <a:t>Transformation of the apostles</a:t>
            </a:r>
          </a:p>
          <a:p>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1905000"/>
            <a:ext cx="1419225"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3508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Pentecost</a:t>
            </a:r>
            <a:endParaRPr lang="en-US" sz="4000" u="sng" dirty="0"/>
          </a:p>
        </p:txBody>
      </p:sp>
      <p:sp>
        <p:nvSpPr>
          <p:cNvPr id="4" name="Content Placeholder 3"/>
          <p:cNvSpPr>
            <a:spLocks noGrp="1"/>
          </p:cNvSpPr>
          <p:nvPr>
            <p:ph sz="half" idx="1"/>
          </p:nvPr>
        </p:nvSpPr>
        <p:spPr>
          <a:xfrm>
            <a:off x="4572000" y="1536192"/>
            <a:ext cx="3505200" cy="4590288"/>
          </a:xfrm>
        </p:spPr>
        <p:txBody>
          <a:bodyPr>
            <a:normAutofit lnSpcReduction="10000"/>
          </a:bodyPr>
          <a:lstStyle/>
          <a:p>
            <a:r>
              <a:rPr lang="en-US" i="1" dirty="0" smtClean="0"/>
              <a:t>Flash forward moment</a:t>
            </a:r>
            <a:r>
              <a:rPr lang="en-US" dirty="0" smtClean="0"/>
              <a:t>, to modern Christianity.</a:t>
            </a:r>
          </a:p>
          <a:p>
            <a:r>
              <a:rPr lang="en-US" dirty="0" smtClean="0"/>
              <a:t>Acts 2 among African Christians.</a:t>
            </a:r>
          </a:p>
          <a:p>
            <a:r>
              <a:rPr lang="en-US" dirty="0" smtClean="0"/>
              <a:t>A preview of the ecumenical message of early Christianity.</a:t>
            </a:r>
          </a:p>
          <a:p>
            <a:r>
              <a:rPr lang="en-US" dirty="0" smtClean="0"/>
              <a:t>For all, </a:t>
            </a:r>
            <a:r>
              <a:rPr lang="en-US" dirty="0" smtClean="0">
                <a:hlinkClick r:id="rId2"/>
              </a:rPr>
              <a:t>Jews and Gentiles</a:t>
            </a:r>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286000"/>
            <a:ext cx="4171950"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50780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u="sng" dirty="0" smtClean="0"/>
              <a:t>Paul, on the Road to Damascus</a:t>
            </a:r>
            <a:endParaRPr lang="en-US" sz="4000" u="sng" dirty="0"/>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dirty="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295400"/>
            <a:ext cx="7404100" cy="539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37357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Paul Forges Christian Theology</a:t>
            </a:r>
            <a:endParaRPr lang="en-US" sz="4000" u="sng" dirty="0"/>
          </a:p>
        </p:txBody>
      </p:sp>
      <p:pic>
        <p:nvPicPr>
          <p:cNvPr id="6"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1200150" y="2131060"/>
            <a:ext cx="2552700" cy="3802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sz="half" idx="2"/>
          </p:nvPr>
        </p:nvSpPr>
        <p:spPr/>
        <p:txBody>
          <a:bodyPr/>
          <a:lstStyle/>
          <a:p>
            <a:r>
              <a:rPr lang="en-US" dirty="0" smtClean="0"/>
              <a:t>Roman citizen, Tarsus</a:t>
            </a:r>
          </a:p>
          <a:p>
            <a:r>
              <a:rPr lang="en-US" dirty="0" smtClean="0"/>
              <a:t>A Jew, “Hebrew of Hebrews”</a:t>
            </a:r>
          </a:p>
          <a:p>
            <a:r>
              <a:rPr lang="en-US" dirty="0" smtClean="0"/>
              <a:t>Studied under </a:t>
            </a:r>
            <a:r>
              <a:rPr lang="en-US" dirty="0" err="1" smtClean="0"/>
              <a:t>Gamaliel</a:t>
            </a:r>
            <a:r>
              <a:rPr lang="en-US" dirty="0" smtClean="0"/>
              <a:t>, leading Pharisee (meaning “separate”)</a:t>
            </a:r>
          </a:p>
          <a:p>
            <a:endParaRPr lang="en-US" dirty="0" smtClean="0"/>
          </a:p>
          <a:p>
            <a:endParaRPr lang="en-US" dirty="0" smtClean="0"/>
          </a:p>
          <a:p>
            <a:endParaRPr lang="en-US" dirty="0"/>
          </a:p>
        </p:txBody>
      </p:sp>
    </p:spTree>
    <p:extLst>
      <p:ext uri="{BB962C8B-B14F-4D97-AF65-F5344CB8AC3E}">
        <p14:creationId xmlns:p14="http://schemas.microsoft.com/office/powerpoint/2010/main" val="32646815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Paul Forges Christian Theology</a:t>
            </a:r>
            <a:endParaRPr lang="en-US" sz="4000" u="sng" dirty="0"/>
          </a:p>
        </p:txBody>
      </p:sp>
      <p:sp>
        <p:nvSpPr>
          <p:cNvPr id="3" name="Content Placeholder 2"/>
          <p:cNvSpPr>
            <a:spLocks noGrp="1"/>
          </p:cNvSpPr>
          <p:nvPr>
            <p:ph sz="half" idx="1"/>
          </p:nvPr>
        </p:nvSpPr>
        <p:spPr/>
        <p:txBody>
          <a:bodyPr>
            <a:normAutofit lnSpcReduction="10000"/>
          </a:bodyPr>
          <a:lstStyle/>
          <a:p>
            <a:r>
              <a:rPr lang="en-US" dirty="0" smtClean="0"/>
              <a:t>Paul recognized “Jesus is the risen Lord,” or “Jesus is the Son of God.”</a:t>
            </a:r>
          </a:p>
          <a:p>
            <a:r>
              <a:rPr lang="en-US" dirty="0" smtClean="0"/>
              <a:t>From that there flowed the new theology.</a:t>
            </a:r>
          </a:p>
          <a:p>
            <a:r>
              <a:rPr lang="en-US" dirty="0" smtClean="0"/>
              <a:t>Based on the new covenant of grace, replacing the old covenant of law</a:t>
            </a:r>
            <a:endParaRPr lang="en-US" dirty="0"/>
          </a:p>
        </p:txBody>
      </p:sp>
      <p:pic>
        <p:nvPicPr>
          <p:cNvPr id="6" name="Content Placeholder 4"/>
          <p:cNvPicPr>
            <a:picLocks noGrp="1" noChangeAspect="1" noChangeArrowheads="1"/>
          </p:cNvPicPr>
          <p:nvPr>
            <p:ph sz="half" idx="2"/>
          </p:nvPr>
        </p:nvPicPr>
        <p:blipFill>
          <a:blip r:embed="rId2" cstate="print"/>
          <a:srcRect/>
          <a:stretch>
            <a:fillRect/>
          </a:stretch>
        </p:blipFill>
        <p:spPr bwMode="auto">
          <a:xfrm>
            <a:off x="5181600" y="2133600"/>
            <a:ext cx="1905266" cy="2476191"/>
          </a:xfrm>
          <a:prstGeom prst="rect">
            <a:avLst/>
          </a:prstGeom>
          <a:noFill/>
          <a:ln w="9525">
            <a:noFill/>
            <a:miter lim="800000"/>
            <a:headEnd/>
            <a:tailEnd/>
          </a:ln>
          <a:effectLst/>
        </p:spPr>
      </p:pic>
    </p:spTree>
    <p:extLst>
      <p:ext uri="{BB962C8B-B14F-4D97-AF65-F5344CB8AC3E}">
        <p14:creationId xmlns:p14="http://schemas.microsoft.com/office/powerpoint/2010/main" val="31375922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Paul Forges Christian Theology</a:t>
            </a:r>
            <a:endParaRPr lang="en-US" sz="4000" u="sng" dirty="0"/>
          </a:p>
        </p:txBody>
      </p:sp>
      <p:sp>
        <p:nvSpPr>
          <p:cNvPr id="4" name="Content Placeholder 3"/>
          <p:cNvSpPr>
            <a:spLocks noGrp="1"/>
          </p:cNvSpPr>
          <p:nvPr>
            <p:ph sz="half" idx="1"/>
          </p:nvPr>
        </p:nvSpPr>
        <p:spPr/>
        <p:txBody>
          <a:bodyPr>
            <a:normAutofit fontScale="92500" lnSpcReduction="10000"/>
          </a:bodyPr>
          <a:lstStyle/>
          <a:p>
            <a:pPr lvl="1"/>
            <a:endParaRPr lang="en-US" dirty="0" smtClean="0"/>
          </a:p>
          <a:p>
            <a:endParaRPr lang="en-US" dirty="0"/>
          </a:p>
        </p:txBody>
      </p:sp>
      <p:sp>
        <p:nvSpPr>
          <p:cNvPr id="8" name="Content Placeholder 7"/>
          <p:cNvSpPr>
            <a:spLocks noGrp="1"/>
          </p:cNvSpPr>
          <p:nvPr>
            <p:ph sz="half" idx="2"/>
          </p:nvPr>
        </p:nvSpPr>
        <p:spPr>
          <a:xfrm>
            <a:off x="5029200" y="1536192"/>
            <a:ext cx="3048000" cy="4590288"/>
          </a:xfrm>
        </p:spPr>
        <p:txBody>
          <a:bodyPr>
            <a:normAutofit fontScale="92500" lnSpcReduction="10000"/>
          </a:bodyPr>
          <a:lstStyle/>
          <a:p>
            <a:r>
              <a:rPr lang="en-US" dirty="0"/>
              <a:t>Message for Gentiles (Greeks) as well as Jews</a:t>
            </a:r>
          </a:p>
          <a:p>
            <a:r>
              <a:rPr lang="en-US" dirty="0"/>
              <a:t>Some important concepts:</a:t>
            </a:r>
          </a:p>
          <a:p>
            <a:pPr lvl="1"/>
            <a:r>
              <a:rPr lang="en-US" dirty="0"/>
              <a:t>Church “body” of Christ</a:t>
            </a:r>
          </a:p>
          <a:p>
            <a:pPr lvl="1"/>
            <a:r>
              <a:rPr lang="en-US" dirty="0"/>
              <a:t>A Christian existence “in God”</a:t>
            </a:r>
          </a:p>
          <a:p>
            <a:pPr lvl="1"/>
            <a:r>
              <a:rPr lang="en-US" dirty="0"/>
              <a:t>Vanquishing difference between Jew and Gentile</a:t>
            </a:r>
          </a:p>
          <a:p>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752600"/>
            <a:ext cx="47625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22503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a:t>Paul Forges Christian Theology</a:t>
            </a:r>
          </a:p>
        </p:txBody>
      </p:sp>
      <p:sp>
        <p:nvSpPr>
          <p:cNvPr id="3" name="Content Placeholder 2"/>
          <p:cNvSpPr>
            <a:spLocks noGrp="1"/>
          </p:cNvSpPr>
          <p:nvPr>
            <p:ph sz="half" idx="1"/>
          </p:nvPr>
        </p:nvSpPr>
        <p:spPr/>
        <p:txBody>
          <a:bodyPr/>
          <a:lstStyle/>
          <a:p>
            <a:r>
              <a:rPr lang="en-US" dirty="0" smtClean="0"/>
              <a:t>Principles (cont.)</a:t>
            </a:r>
          </a:p>
          <a:p>
            <a:pPr lvl="1"/>
            <a:r>
              <a:rPr lang="en-US" dirty="0" smtClean="0"/>
              <a:t>Christ died for sins in accordance to Scripture</a:t>
            </a:r>
          </a:p>
          <a:p>
            <a:pPr lvl="1"/>
            <a:r>
              <a:rPr lang="en-US" dirty="0" smtClean="0"/>
              <a:t>Christ was crucified, dead, buried, and resurrected</a:t>
            </a:r>
          </a:p>
          <a:p>
            <a:pPr lvl="1"/>
            <a:r>
              <a:rPr lang="en-US" dirty="0" smtClean="0"/>
              <a:t>This message for all, Jews, Gentiles, free, slave, men, women.</a:t>
            </a:r>
          </a:p>
          <a:p>
            <a:pPr lvl="1"/>
            <a:endParaRPr lang="en-US" dirty="0" smtClean="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71384" y="1543050"/>
            <a:ext cx="41148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86905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a:t>Paul Forges Christian Theology</a:t>
            </a:r>
          </a:p>
        </p:txBody>
      </p:sp>
      <p:sp>
        <p:nvSpPr>
          <p:cNvPr id="4" name="Content Placeholder 3"/>
          <p:cNvSpPr>
            <a:spLocks noGrp="1"/>
          </p:cNvSpPr>
          <p:nvPr>
            <p:ph sz="half" idx="1"/>
          </p:nvPr>
        </p:nvSpPr>
        <p:spPr/>
        <p:txBody>
          <a:bodyPr/>
          <a:lstStyle/>
          <a:p>
            <a:r>
              <a:rPr lang="en-US" dirty="0" smtClean="0"/>
              <a:t>Principles and Concepts (cont.)</a:t>
            </a:r>
          </a:p>
          <a:p>
            <a:pPr lvl="1"/>
            <a:r>
              <a:rPr lang="en-US" dirty="0" smtClean="0"/>
              <a:t>Salvation through grace by faith</a:t>
            </a:r>
          </a:p>
          <a:p>
            <a:pPr lvl="1"/>
            <a:r>
              <a:rPr lang="en-US" i="1" dirty="0" err="1" smtClean="0"/>
              <a:t>Parousia</a:t>
            </a:r>
            <a:r>
              <a:rPr lang="en-US" dirty="0" smtClean="0"/>
              <a:t> (Second Coming of Christ)</a:t>
            </a:r>
          </a:p>
          <a:p>
            <a:pPr lvl="1"/>
            <a:r>
              <a:rPr lang="en-US" dirty="0" smtClean="0"/>
              <a:t>Doctrine of the Holy Spirit (age of Spirit has succeeded age of Torah)</a:t>
            </a:r>
          </a:p>
          <a:p>
            <a:pPr lvl="1"/>
            <a:r>
              <a:rPr lang="en-US" dirty="0" smtClean="0"/>
              <a:t>Baptism in the Spirit</a:t>
            </a:r>
          </a:p>
          <a:p>
            <a:pPr lvl="1"/>
            <a:endParaRPr lang="en-US" dirty="0"/>
          </a:p>
        </p:txBody>
      </p:sp>
      <p:sp>
        <p:nvSpPr>
          <p:cNvPr id="8" name="Content Placeholder 7"/>
          <p:cNvSpPr>
            <a:spLocks noGrp="1"/>
          </p:cNvSpPr>
          <p:nvPr>
            <p:ph sz="half" idx="2"/>
          </p:nvPr>
        </p:nvSpPr>
        <p:spPr/>
        <p:txBody>
          <a:bodyPr/>
          <a:lstStyle/>
          <a:p>
            <a:endParaRPr lang="en-US" dirty="0"/>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1676400"/>
            <a:ext cx="3469656" cy="4389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57203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73162"/>
          </a:xfrm>
        </p:spPr>
        <p:txBody>
          <a:bodyPr/>
          <a:lstStyle/>
          <a:p>
            <a:r>
              <a:rPr lang="en-US" sz="4000" u="sng" dirty="0"/>
              <a:t>Paul Forges Christian Theology</a:t>
            </a:r>
          </a:p>
        </p:txBody>
      </p:sp>
      <p:sp>
        <p:nvSpPr>
          <p:cNvPr id="3" name="Content Placeholder 2"/>
          <p:cNvSpPr>
            <a:spLocks noGrp="1"/>
          </p:cNvSpPr>
          <p:nvPr>
            <p:ph sz="half" idx="1"/>
          </p:nvPr>
        </p:nvSpPr>
        <p:spPr/>
        <p:txBody>
          <a:bodyPr/>
          <a:lstStyle/>
          <a:p>
            <a:r>
              <a:rPr lang="en-US" dirty="0"/>
              <a:t>Principles and Concepts (cont</a:t>
            </a:r>
            <a:r>
              <a:rPr lang="en-US" dirty="0" smtClean="0"/>
              <a:t>.)</a:t>
            </a:r>
          </a:p>
          <a:p>
            <a:pPr lvl="1"/>
            <a:r>
              <a:rPr lang="en-US" dirty="0" smtClean="0"/>
              <a:t>The new person</a:t>
            </a:r>
          </a:p>
          <a:p>
            <a:pPr lvl="1"/>
            <a:r>
              <a:rPr lang="en-US" dirty="0" smtClean="0"/>
              <a:t>From “darkness to light”</a:t>
            </a:r>
          </a:p>
          <a:p>
            <a:r>
              <a:rPr lang="en-US" dirty="0" smtClean="0"/>
              <a:t>As Paul taught and traveled, the early Church grew.</a:t>
            </a:r>
          </a:p>
          <a:p>
            <a:r>
              <a:rPr lang="en-US" dirty="0" smtClean="0"/>
              <a:t>Next Module</a:t>
            </a:r>
          </a:p>
          <a:p>
            <a:pPr lvl="1"/>
            <a:endParaRPr lang="en-US" dirty="0" smtClean="0"/>
          </a:p>
          <a:p>
            <a:pPr lvl="1"/>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981200"/>
            <a:ext cx="4391025" cy="3962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3510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8315</TotalTime>
  <Words>1354</Words>
  <Application>Microsoft Office PowerPoint</Application>
  <PresentationFormat>On-screen Show (4:3)</PresentationFormat>
  <Paragraphs>122</Paragraphs>
  <Slides>21</Slides>
  <Notes>7</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Clarity</vt:lpstr>
      <vt:lpstr>Historical Foundations of Christianity</vt:lpstr>
      <vt:lpstr>Crucifixion</vt:lpstr>
      <vt:lpstr>Crucifixion</vt:lpstr>
      <vt:lpstr>Crucifixion</vt:lpstr>
      <vt:lpstr>Crucifixion </vt:lpstr>
      <vt:lpstr>Crucifixion</vt:lpstr>
      <vt:lpstr> Resurrection </vt:lpstr>
      <vt:lpstr>Death and History</vt:lpstr>
      <vt:lpstr>Resurrection</vt:lpstr>
      <vt:lpstr> Resurrection </vt:lpstr>
      <vt:lpstr>Resurrection: History or Religious Myth?</vt:lpstr>
      <vt:lpstr>The Resurrection and Appearances</vt:lpstr>
      <vt:lpstr>Pentecost</vt:lpstr>
      <vt:lpstr>Pentecost</vt:lpstr>
      <vt:lpstr>Paul, on the Road to Damascus</vt:lpstr>
      <vt:lpstr>Paul Forges Christian Theology</vt:lpstr>
      <vt:lpstr>Paul Forges Christian Theology</vt:lpstr>
      <vt:lpstr>Paul Forges Christian Theology</vt:lpstr>
      <vt:lpstr>Paul Forges Christian Theology</vt:lpstr>
      <vt:lpstr>Paul Forges Christian Theology</vt:lpstr>
      <vt:lpstr>Paul Forges Christian Theology</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Apostle Paul and the Early Christian Church</dc:title>
  <dc:creator>Lawrence Clayton</dc:creator>
  <cp:lastModifiedBy>Dad's</cp:lastModifiedBy>
  <cp:revision>45</cp:revision>
  <dcterms:created xsi:type="dcterms:W3CDTF">2012-04-13T18:07:46Z</dcterms:created>
  <dcterms:modified xsi:type="dcterms:W3CDTF">2013-09-16T02:22:03Z</dcterms:modified>
</cp:coreProperties>
</file>