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76" r:id="rId2"/>
    <p:sldId id="257" r:id="rId3"/>
    <p:sldId id="27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837" autoAdjust="0"/>
  </p:normalViewPr>
  <p:slideViewPr>
    <p:cSldViewPr>
      <p:cViewPr varScale="1">
        <p:scale>
          <a:sx n="107" d="100"/>
          <a:sy n="107" d="100"/>
        </p:scale>
        <p:origin x="173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D8E855-FC4B-482B-9BE5-39B325E0CF60}" type="datetimeFigureOut">
              <a:rPr lang="en-US" smtClean="0"/>
              <a:t>9/27/2017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0E174A-1465-4144-B3CB-CC97BEB57DFC}" type="slidenum">
              <a:rPr lang="en-US" smtClean="0"/>
              <a:t>‹#›</a:t>
            </a:fld>
            <a:endParaRPr lang="en-US"/>
          </a:p>
        </p:txBody>
      </p:sp>
    </p:spTree>
    <p:extLst>
      <p:ext uri="{BB962C8B-B14F-4D97-AF65-F5344CB8AC3E}">
        <p14:creationId xmlns:p14="http://schemas.microsoft.com/office/powerpoint/2010/main" val="2107458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en.wikipedia.org/wiki/History_of_the_Jews_in_Italy" TargetMode="External"/><Relationship Id="rId13" Type="http://schemas.openxmlformats.org/officeDocument/2006/relationships/hyperlink" Target="https://en.wikipedia.org/wiki/Ptolemaic_Kingdom" TargetMode="External"/><Relationship Id="rId18" Type="http://schemas.openxmlformats.org/officeDocument/2006/relationships/hyperlink" Target="https://en.wikipedia.org/wiki/Siege_of_Jerusalem_(63_BC)" TargetMode="External"/><Relationship Id="rId26" Type="http://schemas.openxmlformats.org/officeDocument/2006/relationships/hyperlink" Target="https://en.wikipedia.org/wiki/Judea" TargetMode="External"/><Relationship Id="rId39" Type="http://schemas.openxmlformats.org/officeDocument/2006/relationships/hyperlink" Target="https://en.wikipedia.org/wiki/Edict_of_Milan" TargetMode="External"/><Relationship Id="rId3" Type="http://schemas.openxmlformats.org/officeDocument/2006/relationships/hyperlink" Target="https://en.wikipedia.org/wiki/Jews" TargetMode="External"/><Relationship Id="rId21" Type="http://schemas.openxmlformats.org/officeDocument/2006/relationships/hyperlink" Target="https://en.wikipedia.org/wiki/Judaism" TargetMode="External"/><Relationship Id="rId34" Type="http://schemas.openxmlformats.org/officeDocument/2006/relationships/hyperlink" Target="https://en.wikipedia.org/wiki/Hadrian" TargetMode="External"/><Relationship Id="rId42" Type="http://schemas.openxmlformats.org/officeDocument/2006/relationships/hyperlink" Target="https://en.wikipedia.org/wiki/Byzantine_Empire" TargetMode="External"/><Relationship Id="rId7" Type="http://schemas.openxmlformats.org/officeDocument/2006/relationships/hyperlink" Target="https://en.wikipedia.org/wiki/Jewish_diaspora" TargetMode="External"/><Relationship Id="rId12" Type="http://schemas.openxmlformats.org/officeDocument/2006/relationships/hyperlink" Target="https://en.wikipedia.org/wiki/History_of_the_Jews_in_Egypt" TargetMode="External"/><Relationship Id="rId17" Type="http://schemas.openxmlformats.org/officeDocument/2006/relationships/hyperlink" Target="https://en.wikipedia.org/wiki/Syria_(Roman_province)" TargetMode="External"/><Relationship Id="rId25" Type="http://schemas.openxmlformats.org/officeDocument/2006/relationships/hyperlink" Target="https://en.wikipedia.org/wiki/Egypt_(Roman_province)" TargetMode="External"/><Relationship Id="rId33" Type="http://schemas.openxmlformats.org/officeDocument/2006/relationships/hyperlink" Target="https://en.wikipedia.org/wiki/Fiscus_Judaicus" TargetMode="External"/><Relationship Id="rId38" Type="http://schemas.openxmlformats.org/officeDocument/2006/relationships/hyperlink" Target="https://en.wikipedia.org/wiki/Licinius" TargetMode="External"/><Relationship Id="rId2" Type="http://schemas.openxmlformats.org/officeDocument/2006/relationships/slide" Target="../slides/slide2.xml"/><Relationship Id="rId16" Type="http://schemas.openxmlformats.org/officeDocument/2006/relationships/hyperlink" Target="https://en.wikipedia.org/wiki/Pompey#Pompey_in_the_East" TargetMode="External"/><Relationship Id="rId20" Type="http://schemas.openxmlformats.org/officeDocument/2006/relationships/hyperlink" Target="https://en.wikipedia.org/wiki/Caesar%27s_Civil_War" TargetMode="External"/><Relationship Id="rId29" Type="http://schemas.openxmlformats.org/officeDocument/2006/relationships/hyperlink" Target="https://en.wikipedia.org/wiki/Judaea_(Roman_province)" TargetMode="External"/><Relationship Id="rId41" Type="http://schemas.openxmlformats.org/officeDocument/2006/relationships/hyperlink" Target="https://en.wikipedia.org/wiki/Constantinople" TargetMode="External"/><Relationship Id="rId1" Type="http://schemas.openxmlformats.org/officeDocument/2006/relationships/notesMaster" Target="../notesMasters/notesMaster1.xml"/><Relationship Id="rId6" Type="http://schemas.openxmlformats.org/officeDocument/2006/relationships/hyperlink" Target="https://en.wikipedia.org/wiki/Christian_Era" TargetMode="External"/><Relationship Id="rId11" Type="http://schemas.openxmlformats.org/officeDocument/2006/relationships/hyperlink" Target="https://en.wikipedia.org/wiki/Babylon" TargetMode="External"/><Relationship Id="rId24" Type="http://schemas.openxmlformats.org/officeDocument/2006/relationships/hyperlink" Target="https://en.wikipedia.org/wiki/Roman_Senate" TargetMode="External"/><Relationship Id="rId32" Type="http://schemas.openxmlformats.org/officeDocument/2006/relationships/hyperlink" Target="https://en.wikipedia.org/wiki/Siege_of_Jerusalem_(70)" TargetMode="External"/><Relationship Id="rId37" Type="http://schemas.openxmlformats.org/officeDocument/2006/relationships/hyperlink" Target="https://en.wikipedia.org/wiki/Split_of_early_Christianity_and_Judaism" TargetMode="External"/><Relationship Id="rId40" Type="http://schemas.openxmlformats.org/officeDocument/2006/relationships/hyperlink" Target="https://en.wikipedia.org/wiki/Constantine_the_Great" TargetMode="External"/><Relationship Id="rId5" Type="http://schemas.openxmlformats.org/officeDocument/2006/relationships/hyperlink" Target="https://en.wikipedia.org/wiki/Roman_Empire" TargetMode="External"/><Relationship Id="rId15" Type="http://schemas.openxmlformats.org/officeDocument/2006/relationships/hyperlink" Target="https://en.wikipedia.org/wiki/History_of_the_Jews_in_the_Roman_Empire#cite_note-times-1" TargetMode="External"/><Relationship Id="rId23" Type="http://schemas.openxmlformats.org/officeDocument/2006/relationships/hyperlink" Target="https://en.wikipedia.org/wiki/Herod_the_Great" TargetMode="External"/><Relationship Id="rId28" Type="http://schemas.openxmlformats.org/officeDocument/2006/relationships/hyperlink" Target="https://en.wikipedia.org/wiki/Edom" TargetMode="External"/><Relationship Id="rId36" Type="http://schemas.openxmlformats.org/officeDocument/2006/relationships/hyperlink" Target="https://en.wikipedia.org/wiki/Aelia_Capitolina" TargetMode="External"/><Relationship Id="rId10" Type="http://schemas.openxmlformats.org/officeDocument/2006/relationships/hyperlink" Target="https://en.wikipedia.org/wiki/Asia_Minor" TargetMode="External"/><Relationship Id="rId19" Type="http://schemas.openxmlformats.org/officeDocument/2006/relationships/hyperlink" Target="https://en.wikipedia.org/wiki/Julius_Caesar" TargetMode="External"/><Relationship Id="rId31" Type="http://schemas.openxmlformats.org/officeDocument/2006/relationships/hyperlink" Target="https://en.wikipedia.org/wiki/Jewish%E2%80%93Roman_wars" TargetMode="External"/><Relationship Id="rId44" Type="http://schemas.openxmlformats.org/officeDocument/2006/relationships/hyperlink" Target="https://en.wikipedia.org/wiki/State_church_of_the_Roman_Empire" TargetMode="External"/><Relationship Id="rId4" Type="http://schemas.openxmlformats.org/officeDocument/2006/relationships/hyperlink" Target="https://en.wikipedia.org/wiki/Ancient_Rome" TargetMode="External"/><Relationship Id="rId9" Type="http://schemas.openxmlformats.org/officeDocument/2006/relationships/hyperlink" Target="https://en.wikipedia.org/wiki/Land_of_Israel" TargetMode="External"/><Relationship Id="rId14" Type="http://schemas.openxmlformats.org/officeDocument/2006/relationships/hyperlink" Target="https://en.wikipedia.org/wiki/Seleucid_Empire" TargetMode="External"/><Relationship Id="rId22" Type="http://schemas.openxmlformats.org/officeDocument/2006/relationships/hyperlink" Target="https://en.wikipedia.org/wiki/Augustus" TargetMode="External"/><Relationship Id="rId27" Type="http://schemas.openxmlformats.org/officeDocument/2006/relationships/hyperlink" Target="https://en.wikipedia.org/wiki/Samaria" TargetMode="External"/><Relationship Id="rId30" Type="http://schemas.openxmlformats.org/officeDocument/2006/relationships/hyperlink" Target="https://en.wikipedia.org/wiki/Anti-Judaism#Anti-Judaism_in_the_pre-Christian_Roman_Empire" TargetMode="External"/><Relationship Id="rId35" Type="http://schemas.openxmlformats.org/officeDocument/2006/relationships/hyperlink" Target="https://en.wikipedia.org/wiki/Roman_colony" TargetMode="External"/><Relationship Id="rId43" Type="http://schemas.openxmlformats.org/officeDocument/2006/relationships/hyperlink" Target="https://en.wikipedia.org/wiki/Edict_of_Thessalonica"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n.wikipedia.org/wiki/Mandaeism"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en.wikipedia.org/wiki/Messianic_Secre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biblegateway.com/passage/?search=Luke%201&amp;version=NIV&amp;interface=print"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biblegateway.com/passage/?search=Mathew%202&amp;version=NIV"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The </a:t>
            </a:r>
            <a:r>
              <a:rPr lang="en-US" b="1" dirty="0"/>
              <a:t>history of the Jews in the Roman Empire</a:t>
            </a:r>
            <a:r>
              <a:rPr lang="en-US" dirty="0"/>
              <a:t> traces the interaction of </a:t>
            </a:r>
            <a:r>
              <a:rPr lang="en-US" dirty="0">
                <a:hlinkClick r:id="rId3" tooltip="Jews"/>
              </a:rPr>
              <a:t>Jews</a:t>
            </a:r>
            <a:r>
              <a:rPr lang="en-US" dirty="0"/>
              <a:t> and </a:t>
            </a:r>
            <a:r>
              <a:rPr lang="en-US" dirty="0">
                <a:hlinkClick r:id="rId4" tooltip="Ancient Rome"/>
              </a:rPr>
              <a:t>Romans</a:t>
            </a:r>
            <a:r>
              <a:rPr lang="en-US" dirty="0"/>
              <a:t> during the period of the </a:t>
            </a:r>
            <a:r>
              <a:rPr lang="en-US" dirty="0">
                <a:hlinkClick r:id="rId5" tooltip="Roman Empire"/>
              </a:rPr>
              <a:t>Roman Empire</a:t>
            </a:r>
            <a:r>
              <a:rPr lang="en-US" dirty="0"/>
              <a:t> (27 BC – AD 476). Their cultures began to overlap in the centuries just before the </a:t>
            </a:r>
            <a:r>
              <a:rPr lang="en-US" dirty="0">
                <a:hlinkClick r:id="rId6" tooltip="Christian Era"/>
              </a:rPr>
              <a:t>Christian Era</a:t>
            </a:r>
            <a:r>
              <a:rPr lang="en-US" dirty="0"/>
              <a:t>. Jews, as part of the </a:t>
            </a:r>
            <a:r>
              <a:rPr lang="en-US" dirty="0">
                <a:hlinkClick r:id="rId7" tooltip="Jewish diaspora"/>
              </a:rPr>
              <a:t>Jewish diaspora</a:t>
            </a:r>
            <a:r>
              <a:rPr lang="en-US" dirty="0"/>
              <a:t>, migrated to </a:t>
            </a:r>
            <a:r>
              <a:rPr lang="en-US" dirty="0">
                <a:hlinkClick r:id="rId8" tooltip="History of the Jews in Italy"/>
              </a:rPr>
              <a:t>Rome</a:t>
            </a:r>
            <a:r>
              <a:rPr lang="en-US" dirty="0"/>
              <a:t> and Roman Europe from the </a:t>
            </a:r>
            <a:r>
              <a:rPr lang="en-US" dirty="0">
                <a:hlinkClick r:id="rId9" tooltip="Land of Israel"/>
              </a:rPr>
              <a:t>Land of Israel</a:t>
            </a:r>
            <a:r>
              <a:rPr lang="en-US" dirty="0"/>
              <a:t>, </a:t>
            </a:r>
            <a:r>
              <a:rPr lang="en-US" dirty="0">
                <a:hlinkClick r:id="rId10" tooltip="Asia Minor"/>
              </a:rPr>
              <a:t>Asia Minor</a:t>
            </a:r>
            <a:r>
              <a:rPr lang="en-US" dirty="0"/>
              <a:t>, </a:t>
            </a:r>
            <a:r>
              <a:rPr lang="en-US" dirty="0">
                <a:hlinkClick r:id="rId11" tooltip="Babylon"/>
              </a:rPr>
              <a:t>Babylon</a:t>
            </a:r>
            <a:r>
              <a:rPr lang="en-US" dirty="0"/>
              <a:t> and </a:t>
            </a:r>
            <a:r>
              <a:rPr lang="en-US" dirty="0">
                <a:hlinkClick r:id="rId12" tooltip="History of the Jews in Egypt"/>
              </a:rPr>
              <a:t>Alexandria</a:t>
            </a:r>
            <a:r>
              <a:rPr lang="en-US" dirty="0"/>
              <a:t> in response to economic hardship and incessant warfare over the land of Israel between the </a:t>
            </a:r>
            <a:r>
              <a:rPr lang="en-US" dirty="0">
                <a:hlinkClick r:id="rId13" tooltip="Ptolemaic Kingdom"/>
              </a:rPr>
              <a:t>Ptolemaic</a:t>
            </a:r>
            <a:r>
              <a:rPr lang="en-US" dirty="0"/>
              <a:t> and </a:t>
            </a:r>
            <a:r>
              <a:rPr lang="en-US" dirty="0">
                <a:hlinkClick r:id="rId14" tooltip="Seleucid Empire"/>
              </a:rPr>
              <a:t>Seleucid</a:t>
            </a:r>
            <a:r>
              <a:rPr lang="en-US" dirty="0"/>
              <a:t> empires. In Rome, Jewish communities enjoyed privileges and thrived economically, becoming a significant part of the Empire's population (perhaps as much as ten percent).</a:t>
            </a:r>
            <a:r>
              <a:rPr lang="en-US" baseline="30000" dirty="0">
                <a:hlinkClick r:id="rId15"/>
              </a:rPr>
              <a:t>[1]</a:t>
            </a:r>
            <a:endParaRPr lang="en-US" dirty="0"/>
          </a:p>
          <a:p>
            <a:pPr rtl="0"/>
            <a:r>
              <a:rPr lang="en-US" dirty="0"/>
              <a:t>The Roman general </a:t>
            </a:r>
            <a:r>
              <a:rPr lang="en-US" dirty="0">
                <a:hlinkClick r:id="rId16" tooltip="Pompey"/>
              </a:rPr>
              <a:t>Pompey in his eastern campaign</a:t>
            </a:r>
            <a:r>
              <a:rPr lang="en-US" dirty="0"/>
              <a:t> established the </a:t>
            </a:r>
            <a:r>
              <a:rPr lang="en-US" dirty="0">
                <a:hlinkClick r:id="rId17" tooltip="Syria (Roman province)"/>
              </a:rPr>
              <a:t>Roman province of Syria</a:t>
            </a:r>
            <a:r>
              <a:rPr lang="en-US" dirty="0"/>
              <a:t> in 64 BC and </a:t>
            </a:r>
            <a:r>
              <a:rPr lang="en-US" dirty="0">
                <a:hlinkClick r:id="rId18" tooltip="Siege of Jerusalem (63 BC)"/>
              </a:rPr>
              <a:t>conquered Jerusalem</a:t>
            </a:r>
            <a:r>
              <a:rPr lang="en-US" dirty="0"/>
              <a:t> in 63 BC. </a:t>
            </a:r>
            <a:r>
              <a:rPr lang="en-US" dirty="0">
                <a:hlinkClick r:id="rId19" tooltip="Julius Caesar"/>
              </a:rPr>
              <a:t>Julius Caesar</a:t>
            </a:r>
            <a:r>
              <a:rPr lang="en-US" dirty="0"/>
              <a:t> conquered Alexandria c. 47 BC and </a:t>
            </a:r>
            <a:r>
              <a:rPr lang="en-US" dirty="0">
                <a:hlinkClick r:id="rId20" tooltip="Caesar's Civil War"/>
              </a:rPr>
              <a:t>defeated Pompey</a:t>
            </a:r>
            <a:r>
              <a:rPr lang="en-US" dirty="0"/>
              <a:t> in 45 BC. Under Julius Caesar, </a:t>
            </a:r>
            <a:r>
              <a:rPr lang="en-US" dirty="0">
                <a:hlinkClick r:id="rId21" tooltip="Judaism"/>
              </a:rPr>
              <a:t>Judaism</a:t>
            </a:r>
            <a:r>
              <a:rPr lang="en-US" dirty="0"/>
              <a:t> was officially </a:t>
            </a:r>
            <a:r>
              <a:rPr lang="en-US" dirty="0" err="1"/>
              <a:t>recognised</a:t>
            </a:r>
            <a:r>
              <a:rPr lang="en-US" dirty="0"/>
              <a:t> as a legal religion, a policy followed by the first Roman emperor, </a:t>
            </a:r>
            <a:r>
              <a:rPr lang="en-US" dirty="0">
                <a:hlinkClick r:id="rId22" tooltip="Augustus"/>
              </a:rPr>
              <a:t>Augustus</a:t>
            </a:r>
            <a:r>
              <a:rPr lang="en-US" dirty="0"/>
              <a:t>. </a:t>
            </a:r>
            <a:r>
              <a:rPr lang="en-US" dirty="0">
                <a:hlinkClick r:id="rId23" tooltip="Herod the Great"/>
              </a:rPr>
              <a:t>Herod the Great</a:t>
            </a:r>
            <a:r>
              <a:rPr lang="en-US" dirty="0"/>
              <a:t> was designated ‘King of the Jews’ by the </a:t>
            </a:r>
            <a:r>
              <a:rPr lang="en-US" dirty="0">
                <a:hlinkClick r:id="rId24" tooltip="Roman Senate"/>
              </a:rPr>
              <a:t>Roman Senate</a:t>
            </a:r>
            <a:r>
              <a:rPr lang="en-US" dirty="0"/>
              <a:t> in c. 40 BC, the </a:t>
            </a:r>
            <a:r>
              <a:rPr lang="en-US" dirty="0">
                <a:hlinkClick r:id="rId25" tooltip="Egypt (Roman province)"/>
              </a:rPr>
              <a:t>Roman province of Egypt</a:t>
            </a:r>
            <a:r>
              <a:rPr lang="en-US" dirty="0"/>
              <a:t> was established in 30 BC, and </a:t>
            </a:r>
            <a:r>
              <a:rPr lang="en-US" dirty="0">
                <a:hlinkClick r:id="rId26" tooltip="Judea"/>
              </a:rPr>
              <a:t>Judea proper</a:t>
            </a:r>
            <a:r>
              <a:rPr lang="en-US" dirty="0"/>
              <a:t>, </a:t>
            </a:r>
            <a:r>
              <a:rPr lang="en-US" dirty="0">
                <a:hlinkClick r:id="rId27" tooltip="Samaria"/>
              </a:rPr>
              <a:t>Samaria</a:t>
            </a:r>
            <a:r>
              <a:rPr lang="en-US" dirty="0"/>
              <a:t> and </a:t>
            </a:r>
            <a:r>
              <a:rPr lang="en-US" dirty="0" err="1"/>
              <a:t>Idumea</a:t>
            </a:r>
            <a:r>
              <a:rPr lang="en-US" dirty="0"/>
              <a:t> (biblical </a:t>
            </a:r>
            <a:r>
              <a:rPr lang="en-US" dirty="0">
                <a:hlinkClick r:id="rId28" tooltip="Edom"/>
              </a:rPr>
              <a:t>Edom</a:t>
            </a:r>
            <a:r>
              <a:rPr lang="en-US" dirty="0"/>
              <a:t>) were converted to the </a:t>
            </a:r>
            <a:r>
              <a:rPr lang="en-US" dirty="0">
                <a:hlinkClick r:id="rId29" tooltip="Judaea (Roman province)"/>
              </a:rPr>
              <a:t>Roman province of </a:t>
            </a:r>
            <a:r>
              <a:rPr lang="en-US" dirty="0" err="1">
                <a:hlinkClick r:id="rId29" tooltip="Judaea (Roman province)"/>
              </a:rPr>
              <a:t>Iudaea</a:t>
            </a:r>
            <a:r>
              <a:rPr lang="en-US" dirty="0"/>
              <a:t> in 6 AD. </a:t>
            </a:r>
            <a:r>
              <a:rPr lang="en-US" dirty="0">
                <a:hlinkClick r:id="rId30" tooltip="Anti-Judaism"/>
              </a:rPr>
              <a:t>Jewish-Roman tensions</a:t>
            </a:r>
            <a:r>
              <a:rPr lang="en-US" dirty="0"/>
              <a:t> resulted in several </a:t>
            </a:r>
            <a:r>
              <a:rPr lang="en-US" dirty="0">
                <a:hlinkClick r:id="rId31" tooltip="Jewish–Roman wars"/>
              </a:rPr>
              <a:t>Jewish–Roman wars</a:t>
            </a:r>
            <a:r>
              <a:rPr lang="en-US" dirty="0"/>
              <a:t>, 66-135 AD, which resulted in the </a:t>
            </a:r>
            <a:r>
              <a:rPr lang="en-US" dirty="0">
                <a:hlinkClick r:id="rId32" tooltip="Siege of Jerusalem (70)"/>
              </a:rPr>
              <a:t>destruction of Jerusalem and the Second Temple</a:t>
            </a:r>
            <a:r>
              <a:rPr lang="en-US" dirty="0"/>
              <a:t> and institution of the </a:t>
            </a:r>
            <a:r>
              <a:rPr lang="en-US" dirty="0">
                <a:hlinkClick r:id="rId33" tooltip="Fiscus Judaicus"/>
              </a:rPr>
              <a:t>Jewish Tax</a:t>
            </a:r>
            <a:r>
              <a:rPr lang="en-US" dirty="0"/>
              <a:t> in 70 and </a:t>
            </a:r>
            <a:r>
              <a:rPr lang="en-US" dirty="0">
                <a:hlinkClick r:id="rId34" tooltip="Hadrian"/>
              </a:rPr>
              <a:t>Hadrian</a:t>
            </a:r>
            <a:r>
              <a:rPr lang="en-US" dirty="0"/>
              <a:t>'s attempt to create a new </a:t>
            </a:r>
            <a:r>
              <a:rPr lang="en-US" dirty="0">
                <a:hlinkClick r:id="rId35" tooltip="Roman colony"/>
              </a:rPr>
              <a:t>Roman colony</a:t>
            </a:r>
            <a:r>
              <a:rPr lang="en-US" dirty="0"/>
              <a:t> named </a:t>
            </a:r>
            <a:r>
              <a:rPr lang="en-US" dirty="0" err="1">
                <a:hlinkClick r:id="rId36" tooltip="Aelia Capitolina"/>
              </a:rPr>
              <a:t>Aelia</a:t>
            </a:r>
            <a:r>
              <a:rPr lang="en-US" dirty="0">
                <a:hlinkClick r:id="rId36" tooltip="Aelia Capitolina"/>
              </a:rPr>
              <a:t> </a:t>
            </a:r>
            <a:r>
              <a:rPr lang="en-US" dirty="0" err="1">
                <a:hlinkClick r:id="rId36" tooltip="Aelia Capitolina"/>
              </a:rPr>
              <a:t>Capitolina</a:t>
            </a:r>
            <a:r>
              <a:rPr lang="en-US" dirty="0"/>
              <a:t> c. 130.</a:t>
            </a:r>
          </a:p>
          <a:p>
            <a:pPr rtl="0"/>
            <a:r>
              <a:rPr lang="en-US" dirty="0"/>
              <a:t>Around this time, </a:t>
            </a:r>
            <a:r>
              <a:rPr lang="en-US" dirty="0">
                <a:hlinkClick r:id="rId37" tooltip="Split of early Christianity and Judaism"/>
              </a:rPr>
              <a:t>Christianity developed from Second Temple Judaism</a:t>
            </a:r>
            <a:r>
              <a:rPr lang="en-US" dirty="0"/>
              <a:t>. In 313, Constantine and </a:t>
            </a:r>
            <a:r>
              <a:rPr lang="en-US" dirty="0" err="1">
                <a:hlinkClick r:id="rId38" tooltip="Licinius"/>
              </a:rPr>
              <a:t>Licinius</a:t>
            </a:r>
            <a:r>
              <a:rPr lang="en-US" dirty="0"/>
              <a:t> issued the </a:t>
            </a:r>
            <a:r>
              <a:rPr lang="en-US" dirty="0">
                <a:hlinkClick r:id="rId39" tooltip="Edict of Milan"/>
              </a:rPr>
              <a:t>Edict of Milan</a:t>
            </a:r>
            <a:r>
              <a:rPr lang="en-US" dirty="0"/>
              <a:t> giving official recognition to Christianity as a legal religion. </a:t>
            </a:r>
            <a:r>
              <a:rPr lang="en-US" dirty="0">
                <a:hlinkClick r:id="rId40" tooltip="Constantine the Great"/>
              </a:rPr>
              <a:t>Constantine the Great</a:t>
            </a:r>
            <a:r>
              <a:rPr lang="en-US" dirty="0"/>
              <a:t> moved the Roman capital from Rome to </a:t>
            </a:r>
            <a:r>
              <a:rPr lang="en-US" dirty="0">
                <a:hlinkClick r:id="rId41" tooltip="Constantinople"/>
              </a:rPr>
              <a:t>Constantinople</a:t>
            </a:r>
            <a:r>
              <a:rPr lang="en-US" dirty="0"/>
              <a:t> (‘New Rome’) c. 330, sometimes considered the start of the </a:t>
            </a:r>
            <a:r>
              <a:rPr lang="en-US" dirty="0">
                <a:hlinkClick r:id="rId42" tooltip="Byzantine Empire"/>
              </a:rPr>
              <a:t>Byzantine Empire</a:t>
            </a:r>
            <a:r>
              <a:rPr lang="en-US" dirty="0"/>
              <a:t>, and with the </a:t>
            </a:r>
            <a:r>
              <a:rPr lang="en-US" dirty="0">
                <a:hlinkClick r:id="rId43" tooltip="Edict of Thessalonica"/>
              </a:rPr>
              <a:t>Edict of Thessalonica</a:t>
            </a:r>
            <a:r>
              <a:rPr lang="en-US" dirty="0"/>
              <a:t> in 380, Christianity became the </a:t>
            </a:r>
            <a:r>
              <a:rPr lang="en-US" dirty="0">
                <a:hlinkClick r:id="rId44" tooltip="State church of the Roman Empire"/>
              </a:rPr>
              <a:t>state church of the Roman Empire</a:t>
            </a:r>
            <a:r>
              <a:rPr lang="en-US" dirty="0"/>
              <a:t>. The Christian emperors persecuted their Jewish subjects and restricted their rights.</a:t>
            </a:r>
            <a:r>
              <a:rPr lang="en-US" baseline="30000" dirty="0">
                <a:hlinkClick r:id="rId15"/>
              </a:rPr>
              <a:t>[1]</a:t>
            </a:r>
            <a:endParaRPr lang="en-US" dirty="0"/>
          </a:p>
          <a:p>
            <a:endParaRPr lang="en-US" dirty="0"/>
          </a:p>
        </p:txBody>
      </p:sp>
      <p:sp>
        <p:nvSpPr>
          <p:cNvPr id="4" name="Slide Number Placeholder 3"/>
          <p:cNvSpPr>
            <a:spLocks noGrp="1"/>
          </p:cNvSpPr>
          <p:nvPr>
            <p:ph type="sldNum" sz="quarter" idx="10"/>
          </p:nvPr>
        </p:nvSpPr>
        <p:spPr/>
        <p:txBody>
          <a:bodyPr/>
          <a:lstStyle/>
          <a:p>
            <a:fld id="{4A0E174A-1465-4144-B3CB-CC97BEB57DFC}" type="slidenum">
              <a:rPr lang="en-US" smtClean="0"/>
              <a:t>2</a:t>
            </a:fld>
            <a:endParaRPr lang="en-US"/>
          </a:p>
        </p:txBody>
      </p:sp>
    </p:spTree>
    <p:extLst>
      <p:ext uri="{BB962C8B-B14F-4D97-AF65-F5344CB8AC3E}">
        <p14:creationId xmlns:p14="http://schemas.microsoft.com/office/powerpoint/2010/main" val="2164809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Madonna and child from web site http://www.yoyita.com/Renaissance/Madonna_and_child_renaissance.html </a:t>
            </a:r>
          </a:p>
          <a:p>
            <a:r>
              <a:rPr lang="en-US" sz="1200" kern="1200" dirty="0">
                <a:solidFill>
                  <a:schemeClr val="tx1"/>
                </a:solidFill>
                <a:latin typeface="+mn-lt"/>
                <a:ea typeface="+mn-ea"/>
                <a:cs typeface="+mn-cs"/>
              </a:rPr>
              <a:t>The Madonna and Child is one of the central icons of Christianity. After some initial resistance and controversy, the formula "Mother of God" (</a:t>
            </a:r>
            <a:r>
              <a:rPr lang="en-US" sz="1200" kern="1200" dirty="0" err="1">
                <a:solidFill>
                  <a:schemeClr val="tx1"/>
                </a:solidFill>
                <a:latin typeface="+mn-lt"/>
                <a:ea typeface="+mn-ea"/>
                <a:cs typeface="+mn-cs"/>
              </a:rPr>
              <a:t>Theotokos</a:t>
            </a:r>
            <a:r>
              <a:rPr lang="en-US" sz="1200" kern="1200" dirty="0">
                <a:solidFill>
                  <a:schemeClr val="tx1"/>
                </a:solidFill>
                <a:latin typeface="+mn-lt"/>
                <a:ea typeface="+mn-ea"/>
                <a:cs typeface="+mn-cs"/>
              </a:rPr>
              <a:t>) was adopted officially by the Christian Church at the Council of Ephesus, 431. The earliest representations of Mother and Child were developed in the Eastern Empire, where despite an iconoclastic strain in culture that rejected physical representations as "idols", respect for venerated images was expressed in the repetition of a narrow range of highly conventionalized types, the repeated images familiar as icons (Greek "image").</a:t>
            </a:r>
          </a:p>
          <a:p>
            <a:r>
              <a:rPr lang="en-US" sz="1200" kern="1200" dirty="0">
                <a:solidFill>
                  <a:schemeClr val="tx1"/>
                </a:solidFill>
                <a:latin typeface="+mn-lt"/>
                <a:ea typeface="+mn-ea"/>
                <a:cs typeface="+mn-cs"/>
              </a:rPr>
              <a:t>In the West, hieratic Byzantine models were closely followed in the Early Middle Ages, but with the increased importance of the cult of the Virgin in the 12th and 13th centuries a wide variety of types developed to satisfy a flood of more intensely personal forms of piety. In the usual Gothic and Renaissance formulas the Virgin Mary sits with the Infant Jesus on her lap, or enfolded in her arms. In earlier representations the Virgin is enthroned, and the Child may be fully aware, raising his hand to offer blessing. In a 15th century Italian variation, a baby John the Baptist looks on.</a:t>
            </a:r>
          </a:p>
          <a:p>
            <a:endParaRPr lang="en-US" dirty="0"/>
          </a:p>
        </p:txBody>
      </p:sp>
      <p:sp>
        <p:nvSpPr>
          <p:cNvPr id="4" name="Slide Number Placeholder 3"/>
          <p:cNvSpPr>
            <a:spLocks noGrp="1"/>
          </p:cNvSpPr>
          <p:nvPr>
            <p:ph type="sldNum" sz="quarter" idx="10"/>
          </p:nvPr>
        </p:nvSpPr>
        <p:spPr/>
        <p:txBody>
          <a:bodyPr/>
          <a:lstStyle/>
          <a:p>
            <a:fld id="{4A0E174A-1465-4144-B3CB-CC97BEB57DFC}" type="slidenum">
              <a:rPr lang="en-US" smtClean="0"/>
              <a:t>4</a:t>
            </a:fld>
            <a:endParaRPr lang="en-US"/>
          </a:p>
        </p:txBody>
      </p:sp>
    </p:spTree>
    <p:extLst>
      <p:ext uri="{BB962C8B-B14F-4D97-AF65-F5344CB8AC3E}">
        <p14:creationId xmlns:p14="http://schemas.microsoft.com/office/powerpoint/2010/main" val="1027951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about three years before Jesus’ arrest that we first hear of John, the</a:t>
            </a:r>
            <a:r>
              <a:rPr lang="en-US" baseline="0" dirty="0"/>
              <a:t> B</a:t>
            </a:r>
            <a:r>
              <a:rPr lang="en-US" dirty="0"/>
              <a:t>aptist. According to the gospels, John was a wild man, much like the prophets of ancient Israel. He wore leather underwear and a coat of camel’s hair. He ate locusts and honey and his message, that the messiah was about to appear resonated loudly among Jews chafing under the heel of Roman rule. </a:t>
            </a:r>
          </a:p>
          <a:p>
            <a:r>
              <a:rPr lang="en-US" dirty="0"/>
              <a:t>The gospels claim that John was a hugely successful preacher and important people came to him for a cleansing baptism in preparation for the coming emancipation. Some of John’s disciples even claimed he was the messiah and to this day a sect called the </a:t>
            </a:r>
            <a:r>
              <a:rPr lang="en-US" dirty="0" err="1">
                <a:hlinkClick r:id="rId3" tooltip="Wikipedia entry: Mandaeans"/>
              </a:rPr>
              <a:t>Mandaeans</a:t>
            </a:r>
            <a:r>
              <a:rPr lang="en-US" dirty="0"/>
              <a:t> in southern Iraq venerates John and regards Jesus as </a:t>
            </a:r>
            <a:r>
              <a:rPr lang="en-US" i="1" dirty="0" err="1"/>
              <a:t>mšiha</a:t>
            </a:r>
            <a:r>
              <a:rPr lang="en-US" i="1" dirty="0"/>
              <a:t> </a:t>
            </a:r>
            <a:r>
              <a:rPr lang="en-US" i="1" dirty="0" err="1"/>
              <a:t>kdaba</a:t>
            </a:r>
            <a:r>
              <a:rPr lang="en-US" dirty="0"/>
              <a:t> or the “false messiah".</a:t>
            </a:r>
          </a:p>
          <a:p>
            <a:r>
              <a:rPr lang="en-US" dirty="0"/>
              <a:t>Jesus was among the throngs who flocked to John. When John saw Jesus, who was reportedly his cousin, coming to be baptized he initially demurred saying that he, John, was unfit to perform the task. Some say John recognized Jesus’ godhood (even before Jesus was baptized with God’s spirit). Still, just before John was beheaded by King Herod he sent messengers asking Jesus if he was really the one they were expecting (Matt 11:3). John was uncertain even to his death because Jesus, as he did so many times throughout the gospels, would </a:t>
            </a:r>
            <a:r>
              <a:rPr lang="en-US" dirty="0">
                <a:hlinkClick r:id="rId4"/>
              </a:rPr>
              <a:t>not give a definitive answer</a:t>
            </a:r>
            <a:r>
              <a:rPr lang="en-US" dirty="0"/>
              <a:t> to John’s question</a:t>
            </a:r>
          </a:p>
          <a:p>
            <a:r>
              <a:rPr lang="en-US" dirty="0"/>
              <a:t>Jesus was among the throngs who flocked to John. When John saw Jesus, who was reportedly his cousin, coming to be baptized he initially demurred saying that he, John, was unfit to perform the task. Some say John recognized Jesus’ godhood (even before Jesus was baptized with God’s spirit). Still, just before John was beheaded by King Herod he sent messengers asking Jesus if he was really the one they were expecting (Matt 11:3). John was uncertain even to his death because Jesus, as he did so many times throughout the gospels, would </a:t>
            </a:r>
            <a:r>
              <a:rPr lang="en-US" dirty="0">
                <a:hlinkClick r:id="rId4"/>
              </a:rPr>
              <a:t>not give a definitive answer</a:t>
            </a:r>
            <a:r>
              <a:rPr lang="en-US" dirty="0"/>
              <a:t> to John’s question.</a:t>
            </a:r>
          </a:p>
        </p:txBody>
      </p:sp>
      <p:sp>
        <p:nvSpPr>
          <p:cNvPr id="4" name="Slide Number Placeholder 3"/>
          <p:cNvSpPr>
            <a:spLocks noGrp="1"/>
          </p:cNvSpPr>
          <p:nvPr>
            <p:ph type="sldNum" sz="quarter" idx="10"/>
          </p:nvPr>
        </p:nvSpPr>
        <p:spPr/>
        <p:txBody>
          <a:bodyPr/>
          <a:lstStyle/>
          <a:p>
            <a:fld id="{4A0E174A-1465-4144-B3CB-CC97BEB57DFC}" type="slidenum">
              <a:rPr lang="en-US" smtClean="0"/>
              <a:t>5</a:t>
            </a:fld>
            <a:endParaRPr lang="en-US"/>
          </a:p>
        </p:txBody>
      </p:sp>
    </p:spTree>
    <p:extLst>
      <p:ext uri="{BB962C8B-B14F-4D97-AF65-F5344CB8AC3E}">
        <p14:creationId xmlns:p14="http://schemas.microsoft.com/office/powerpoint/2010/main" val="1680458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have been countless lives of Jesus. Moreover, they have come to extraordinarily divergent conclusions. Indeed, it has been objected that no objective life of Jesus can be written at all because our information is insufficient and cannot ever be anything else…True, a great deal is missing. Nevertheless, his public career can to a considerable extent be reconstructed. The evidence is hard, very hard, to decipher. But something substantial is there for the finding." (1,2)</a:t>
            </a:r>
          </a:p>
          <a:p>
            <a:endParaRPr lang="en-US" dirty="0"/>
          </a:p>
        </p:txBody>
      </p:sp>
      <p:sp>
        <p:nvSpPr>
          <p:cNvPr id="4" name="Slide Number Placeholder 3"/>
          <p:cNvSpPr>
            <a:spLocks noGrp="1"/>
          </p:cNvSpPr>
          <p:nvPr>
            <p:ph type="sldNum" sz="quarter" idx="10"/>
          </p:nvPr>
        </p:nvSpPr>
        <p:spPr/>
        <p:txBody>
          <a:bodyPr/>
          <a:lstStyle/>
          <a:p>
            <a:fld id="{4A0E174A-1465-4144-B3CB-CC97BEB57DFC}" type="slidenum">
              <a:rPr lang="en-US" smtClean="0"/>
              <a:t>8</a:t>
            </a:fld>
            <a:endParaRPr lang="en-US"/>
          </a:p>
        </p:txBody>
      </p:sp>
    </p:spTree>
    <p:extLst>
      <p:ext uri="{BB962C8B-B14F-4D97-AF65-F5344CB8AC3E}">
        <p14:creationId xmlns:p14="http://schemas.microsoft.com/office/powerpoint/2010/main" val="1238673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baseline="30000" dirty="0"/>
              <a:t>26</a:t>
            </a:r>
            <a:r>
              <a:rPr lang="en-US" dirty="0"/>
              <a:t> In the sixth month of Elizabeth’s pregnancy, God sent the angel Gabriel to Nazareth, a town in Galilee, </a:t>
            </a:r>
            <a:r>
              <a:rPr lang="en-US" baseline="30000" dirty="0"/>
              <a:t>27</a:t>
            </a:r>
            <a:r>
              <a:rPr lang="en-US" dirty="0"/>
              <a:t> to a virgin pledged to be married to a man named Joseph, a descendant of David. The virgin’s name was Mary. </a:t>
            </a:r>
            <a:r>
              <a:rPr lang="en-US" baseline="30000" dirty="0"/>
              <a:t>28</a:t>
            </a:r>
            <a:r>
              <a:rPr lang="en-US" dirty="0"/>
              <a:t> The angel went to her and said, “Greetings, you who are highly favored! The Lord is with you.”  </a:t>
            </a:r>
            <a:r>
              <a:rPr lang="en-US" baseline="30000" dirty="0"/>
              <a:t>29</a:t>
            </a:r>
            <a:r>
              <a:rPr lang="en-US" dirty="0"/>
              <a:t> Mary was greatly troubled at his words and wondered what kind of greeting this might be. </a:t>
            </a:r>
            <a:r>
              <a:rPr lang="en-US" baseline="30000" dirty="0"/>
              <a:t>30</a:t>
            </a:r>
            <a:r>
              <a:rPr lang="en-US" dirty="0"/>
              <a:t> But the angel said to her, “Do not be afraid, Mary; you have found favor with God. </a:t>
            </a:r>
            <a:r>
              <a:rPr lang="en-US" baseline="30000" dirty="0"/>
              <a:t>31</a:t>
            </a:r>
            <a:r>
              <a:rPr lang="en-US" dirty="0"/>
              <a:t> You will conceive and give birth to a son, and you are to call him Jesus. </a:t>
            </a:r>
            <a:r>
              <a:rPr lang="en-US" baseline="30000" dirty="0"/>
              <a:t>32</a:t>
            </a:r>
            <a:r>
              <a:rPr lang="en-US" dirty="0"/>
              <a:t> He will be great and will be called the Son of the Most High. The Lord God will give him the throne of his father David, </a:t>
            </a:r>
            <a:r>
              <a:rPr lang="en-US" baseline="30000" dirty="0"/>
              <a:t>33</a:t>
            </a:r>
            <a:r>
              <a:rPr lang="en-US" dirty="0"/>
              <a:t> and he will reign over Jacob’s descendants forever; his kingdom will never end.” </a:t>
            </a:r>
          </a:p>
          <a:p>
            <a:r>
              <a:rPr lang="en-US" dirty="0"/>
              <a:t> </a:t>
            </a:r>
            <a:r>
              <a:rPr lang="en-US" baseline="30000" dirty="0"/>
              <a:t>34</a:t>
            </a:r>
            <a:r>
              <a:rPr lang="en-US" dirty="0"/>
              <a:t> “How will this be,” Mary asked the angel, “since I am a virgin?” </a:t>
            </a:r>
          </a:p>
          <a:p>
            <a:r>
              <a:rPr lang="en-US" dirty="0"/>
              <a:t> </a:t>
            </a:r>
            <a:r>
              <a:rPr lang="en-US" baseline="30000" dirty="0"/>
              <a:t>35</a:t>
            </a:r>
            <a:r>
              <a:rPr lang="en-US" dirty="0"/>
              <a:t> The angel answered, “The Holy Spirit will come on you, and the power of the Most High will overshadow you. So the holy one to be born will be called</a:t>
            </a:r>
            <a:r>
              <a:rPr lang="en-US" baseline="30000" dirty="0"/>
              <a:t>[</a:t>
            </a:r>
            <a:r>
              <a:rPr lang="en-US" baseline="30000" dirty="0">
                <a:hlinkClick r:id="rId3" tooltip="See footnote b"/>
              </a:rPr>
              <a:t>b</a:t>
            </a:r>
            <a:r>
              <a:rPr lang="en-US" baseline="30000" dirty="0"/>
              <a:t>]</a:t>
            </a:r>
            <a:r>
              <a:rPr lang="en-US" dirty="0"/>
              <a:t> the Son of God. </a:t>
            </a:r>
            <a:r>
              <a:rPr lang="en-US" baseline="30000" dirty="0"/>
              <a:t>36</a:t>
            </a:r>
            <a:r>
              <a:rPr lang="en-US" dirty="0"/>
              <a:t> Even Elizabeth your relative is going to have a child in her old age, and she who was said to be unable to conceive is in her sixth month. </a:t>
            </a:r>
            <a:r>
              <a:rPr lang="en-US" baseline="30000" dirty="0"/>
              <a:t>37</a:t>
            </a:r>
            <a:r>
              <a:rPr lang="en-US" dirty="0"/>
              <a:t> For no word from God will ever fail.” </a:t>
            </a:r>
          </a:p>
          <a:p>
            <a:r>
              <a:rPr lang="en-US" dirty="0"/>
              <a:t> </a:t>
            </a:r>
            <a:r>
              <a:rPr lang="en-US" baseline="30000" dirty="0"/>
              <a:t>38</a:t>
            </a:r>
            <a:r>
              <a:rPr lang="en-US" dirty="0"/>
              <a:t> “I am the Lord’s servant,” Mary answered. “May your word to me be fulfilled.” Then the angel left her. (Luke 1)</a:t>
            </a:r>
          </a:p>
          <a:p>
            <a:endParaRPr lang="en-US" dirty="0"/>
          </a:p>
        </p:txBody>
      </p:sp>
      <p:sp>
        <p:nvSpPr>
          <p:cNvPr id="4" name="Slide Number Placeholder 3"/>
          <p:cNvSpPr>
            <a:spLocks noGrp="1"/>
          </p:cNvSpPr>
          <p:nvPr>
            <p:ph type="sldNum" sz="quarter" idx="10"/>
          </p:nvPr>
        </p:nvSpPr>
        <p:spPr/>
        <p:txBody>
          <a:bodyPr/>
          <a:lstStyle/>
          <a:p>
            <a:fld id="{4A0E174A-1465-4144-B3CB-CC97BEB57DFC}" type="slidenum">
              <a:rPr lang="en-US" smtClean="0"/>
              <a:t>9</a:t>
            </a:fld>
            <a:endParaRPr lang="en-US"/>
          </a:p>
        </p:txBody>
      </p:sp>
    </p:spTree>
    <p:extLst>
      <p:ext uri="{BB962C8B-B14F-4D97-AF65-F5344CB8AC3E}">
        <p14:creationId xmlns:p14="http://schemas.microsoft.com/office/powerpoint/2010/main" val="2792527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baseline="30000" dirty="0"/>
              <a:t>13</a:t>
            </a:r>
            <a:r>
              <a:rPr lang="en-US" dirty="0"/>
              <a:t> When they had gone, an angel of the Lord appeared to Joseph in a dream. “Get up,” he said, “take the child and his mother and escape to Egypt. Stay there until I tell you, for Herod is going to search for the child to kill him.”  </a:t>
            </a:r>
            <a:r>
              <a:rPr lang="en-US" baseline="30000" dirty="0"/>
              <a:t>14</a:t>
            </a:r>
            <a:r>
              <a:rPr lang="en-US" dirty="0"/>
              <a:t> So he got up, took the child and his mother during the night and left for Egypt, </a:t>
            </a:r>
            <a:r>
              <a:rPr lang="en-US" baseline="30000" dirty="0"/>
              <a:t>15</a:t>
            </a:r>
            <a:r>
              <a:rPr lang="en-US" dirty="0"/>
              <a:t> where he stayed until the death of Herod. And so was fulfilled what the Lord had said through the prophet: “Out of Egypt I called my son.”</a:t>
            </a:r>
            <a:r>
              <a:rPr lang="en-US" baseline="30000" dirty="0"/>
              <a:t>[</a:t>
            </a:r>
            <a:r>
              <a:rPr lang="en-US" baseline="30000" dirty="0">
                <a:hlinkClick r:id="rId3" tooltip="See footnote c"/>
              </a:rPr>
              <a:t>c</a:t>
            </a:r>
            <a:r>
              <a:rPr lang="en-US" baseline="30000" dirty="0"/>
              <a:t>]</a:t>
            </a:r>
            <a:r>
              <a:rPr lang="en-US" dirty="0"/>
              <a:t> </a:t>
            </a:r>
          </a:p>
          <a:p>
            <a:r>
              <a:rPr lang="en-US" dirty="0"/>
              <a:t> </a:t>
            </a:r>
            <a:r>
              <a:rPr lang="en-US" baseline="30000" dirty="0"/>
              <a:t>16</a:t>
            </a:r>
            <a:r>
              <a:rPr lang="en-US" dirty="0"/>
              <a:t> When Herod realized that he had been outwitted by the Magi, he was furious, and he gave orders to kill all the boys in Bethlehem and its vicinity who were two years old and under, in accordance with the time he had learned from the Magi. </a:t>
            </a:r>
            <a:r>
              <a:rPr lang="en-US" baseline="30000" dirty="0"/>
              <a:t>17</a:t>
            </a:r>
            <a:r>
              <a:rPr lang="en-US" dirty="0"/>
              <a:t> Then what was said through the prophet Jeremiah was fulfilled: </a:t>
            </a:r>
          </a:p>
          <a:p>
            <a:r>
              <a:rPr lang="en-US" dirty="0"/>
              <a:t> </a:t>
            </a:r>
            <a:r>
              <a:rPr lang="en-US" baseline="30000" dirty="0"/>
              <a:t>18</a:t>
            </a:r>
            <a:r>
              <a:rPr lang="en-US" dirty="0"/>
              <a:t> “A voice is heard in Ramah, </a:t>
            </a:r>
            <a:br>
              <a:rPr lang="en-US" dirty="0"/>
            </a:br>
            <a:r>
              <a:rPr lang="en-US" dirty="0"/>
              <a:t>   weeping and great mourning, </a:t>
            </a:r>
            <a:br>
              <a:rPr lang="en-US" dirty="0"/>
            </a:br>
            <a:r>
              <a:rPr lang="en-US" dirty="0"/>
              <a:t>Rachel weeping for her children </a:t>
            </a:r>
            <a:br>
              <a:rPr lang="en-US" dirty="0"/>
            </a:br>
            <a:r>
              <a:rPr lang="en-US" dirty="0"/>
              <a:t>   and refusing to be comforted, </a:t>
            </a:r>
            <a:br>
              <a:rPr lang="en-US" dirty="0"/>
            </a:br>
            <a:r>
              <a:rPr lang="en-US" dirty="0"/>
              <a:t>   because they are no more.”</a:t>
            </a:r>
            <a:r>
              <a:rPr lang="en-US" baseline="30000" dirty="0"/>
              <a:t>[</a:t>
            </a:r>
            <a:r>
              <a:rPr lang="en-US" baseline="30000" dirty="0">
                <a:hlinkClick r:id="rId3" tooltip="See footnote d"/>
              </a:rPr>
              <a:t>d</a:t>
            </a:r>
            <a:r>
              <a:rPr lang="en-US" baseline="30000" dirty="0"/>
              <a:t>]</a:t>
            </a:r>
            <a:r>
              <a:rPr lang="en-US" dirty="0"/>
              <a:t> </a:t>
            </a:r>
          </a:p>
          <a:p>
            <a:r>
              <a:rPr lang="en-US" b="1" dirty="0"/>
              <a:t>The Return to Nazareth</a:t>
            </a:r>
          </a:p>
          <a:p>
            <a:r>
              <a:rPr lang="en-US" dirty="0"/>
              <a:t> </a:t>
            </a:r>
            <a:r>
              <a:rPr lang="en-US" baseline="30000" dirty="0"/>
              <a:t>19</a:t>
            </a:r>
            <a:r>
              <a:rPr lang="en-US" dirty="0"/>
              <a:t> After Herod died, an angel of the Lord appeared in a dream to Joseph in Egypt </a:t>
            </a:r>
            <a:r>
              <a:rPr lang="en-US" baseline="30000" dirty="0"/>
              <a:t>20</a:t>
            </a:r>
            <a:r>
              <a:rPr lang="en-US" dirty="0"/>
              <a:t> and said, “Get up, take the child and his mother and go to the land of Israel, for those who were trying to take the child’s life are dead.”  </a:t>
            </a:r>
            <a:r>
              <a:rPr lang="en-US" baseline="30000" dirty="0"/>
              <a:t>21</a:t>
            </a:r>
            <a:r>
              <a:rPr lang="en-US" dirty="0"/>
              <a:t> So he got up, took the child and his mother and went to the land of Israel. </a:t>
            </a:r>
            <a:r>
              <a:rPr lang="en-US" baseline="30000" dirty="0"/>
              <a:t>22</a:t>
            </a:r>
            <a:r>
              <a:rPr lang="en-US" dirty="0"/>
              <a:t> But when he heard that </a:t>
            </a:r>
            <a:r>
              <a:rPr lang="en-US" dirty="0" err="1"/>
              <a:t>Archelaus</a:t>
            </a:r>
            <a:r>
              <a:rPr lang="en-US" dirty="0"/>
              <a:t> was reigning in Judea in place of his father Herod, he was afraid to go there. Having been warned in a dream, he withdrew to the district of Galilee, </a:t>
            </a:r>
            <a:r>
              <a:rPr lang="en-US" baseline="30000" dirty="0"/>
              <a:t>23</a:t>
            </a:r>
            <a:r>
              <a:rPr lang="en-US" dirty="0"/>
              <a:t> and he went and lived in a town called Nazareth. So was fulfilled what was said through the prophets, that he would be called a Nazarene.  (Matthew 2)</a:t>
            </a:r>
          </a:p>
          <a:p>
            <a:endParaRPr lang="en-US" dirty="0"/>
          </a:p>
        </p:txBody>
      </p:sp>
      <p:sp>
        <p:nvSpPr>
          <p:cNvPr id="4" name="Slide Number Placeholder 3"/>
          <p:cNvSpPr>
            <a:spLocks noGrp="1"/>
          </p:cNvSpPr>
          <p:nvPr>
            <p:ph type="sldNum" sz="quarter" idx="10"/>
          </p:nvPr>
        </p:nvSpPr>
        <p:spPr/>
        <p:txBody>
          <a:bodyPr/>
          <a:lstStyle/>
          <a:p>
            <a:fld id="{4A0E174A-1465-4144-B3CB-CC97BEB57DFC}" type="slidenum">
              <a:rPr lang="en-US" smtClean="0"/>
              <a:t>11</a:t>
            </a:fld>
            <a:endParaRPr lang="en-US"/>
          </a:p>
        </p:txBody>
      </p:sp>
    </p:spTree>
    <p:extLst>
      <p:ext uri="{BB962C8B-B14F-4D97-AF65-F5344CB8AC3E}">
        <p14:creationId xmlns:p14="http://schemas.microsoft.com/office/powerpoint/2010/main" val="1133564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First things must come first: and every thought and saying of Jesus was directed and subordinated to one single thing, a difficult thing to put into words today: the realization of the Kingdom of God upon the earth.</a:t>
            </a:r>
          </a:p>
          <a:p>
            <a:r>
              <a:rPr lang="en-US" sz="1200" kern="1200" dirty="0">
                <a:solidFill>
                  <a:schemeClr val="tx1"/>
                </a:solidFill>
                <a:effectLst/>
                <a:latin typeface="+mn-lt"/>
                <a:ea typeface="+mn-ea"/>
                <a:cs typeface="+mn-cs"/>
              </a:rPr>
              <a:t>It was customary for other devout Jews also to believe that this would eventually happen. What made Jesus unique was his conviction that it had already started happening by his agency and under his guidance. His disclosure at Nazareth that this was actually taking place here and now is described by the evangelist whom we know as Luke.</a:t>
            </a:r>
          </a:p>
          <a:p>
            <a:r>
              <a:rPr lang="en-US" sz="1200" kern="1200" dirty="0">
                <a:solidFill>
                  <a:schemeClr val="tx1"/>
                </a:solidFill>
                <a:effectLst/>
                <a:latin typeface="+mn-lt"/>
                <a:ea typeface="+mn-ea"/>
                <a:cs typeface="+mn-cs"/>
              </a:rPr>
              <a:t>So he came to Nazareth, where he had been brought up, and went to </a:t>
            </a:r>
            <a:r>
              <a:rPr lang="en-US" sz="1200" kern="1200" dirty="0" err="1">
                <a:solidFill>
                  <a:schemeClr val="tx1"/>
                </a:solidFill>
                <a:effectLst/>
                <a:latin typeface="+mn-lt"/>
                <a:ea typeface="+mn-ea"/>
                <a:cs typeface="+mn-cs"/>
              </a:rPr>
              <a:t>synogogue</a:t>
            </a:r>
            <a:r>
              <a:rPr lang="en-US" sz="1200" kern="1200" dirty="0">
                <a:solidFill>
                  <a:schemeClr val="tx1"/>
                </a:solidFill>
                <a:effectLst/>
                <a:latin typeface="+mn-lt"/>
                <a:ea typeface="+mn-ea"/>
                <a:cs typeface="+mn-cs"/>
              </a:rPr>
              <a:t> on the Sabbath day as he regularly did. He stood up to read the lesson and was handed the scroll of the prophet Isaiah. He opened the scroll and found the passage which says, 'the spirit of the Lord is upon me because he has anointed me; he has sent me to announce good news to the poor, to proclaim release for prisoners and recover of sight for the blind; to let the broken victims go free, to proclaim the year of the Lord's </a:t>
            </a:r>
            <a:r>
              <a:rPr lang="en-US" sz="1200" kern="1200" dirty="0" err="1">
                <a:solidFill>
                  <a:schemeClr val="tx1"/>
                </a:solidFill>
                <a:effectLst/>
                <a:latin typeface="+mn-lt"/>
                <a:ea typeface="+mn-ea"/>
                <a:cs typeface="+mn-cs"/>
              </a:rPr>
              <a:t>favour</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He rolled up the scroll, gave it back to the attendant, and sat down; and all eyes in the </a:t>
            </a:r>
            <a:r>
              <a:rPr lang="en-US" sz="1200" kern="1200" dirty="0" err="1">
                <a:solidFill>
                  <a:schemeClr val="tx1"/>
                </a:solidFill>
                <a:effectLst/>
                <a:latin typeface="+mn-lt"/>
                <a:ea typeface="+mn-ea"/>
                <a:cs typeface="+mn-cs"/>
              </a:rPr>
              <a:t>synogogue</a:t>
            </a:r>
            <a:r>
              <a:rPr lang="en-US" sz="1200" kern="1200" dirty="0">
                <a:solidFill>
                  <a:schemeClr val="tx1"/>
                </a:solidFill>
                <a:effectLst/>
                <a:latin typeface="+mn-lt"/>
                <a:ea typeface="+mn-ea"/>
                <a:cs typeface="+mn-cs"/>
              </a:rPr>
              <a:t> were fixed upon him.</a:t>
            </a:r>
          </a:p>
          <a:p>
            <a:r>
              <a:rPr lang="en-US" sz="1200" kern="1200" dirty="0">
                <a:solidFill>
                  <a:schemeClr val="tx1"/>
                </a:solidFill>
                <a:effectLst/>
                <a:latin typeface="+mn-lt"/>
                <a:ea typeface="+mn-ea"/>
                <a:cs typeface="+mn-cs"/>
              </a:rPr>
              <a:t>He began to speak: '</a:t>
            </a:r>
            <a:r>
              <a:rPr lang="en-US" sz="1200" i="1" kern="1200" dirty="0">
                <a:solidFill>
                  <a:schemeClr val="tx1"/>
                </a:solidFill>
                <a:effectLst/>
                <a:latin typeface="+mn-lt"/>
                <a:ea typeface="+mn-ea"/>
                <a:cs typeface="+mn-cs"/>
              </a:rPr>
              <a:t>Today</a:t>
            </a:r>
            <a:r>
              <a:rPr lang="en-US" sz="1200" i="1" u="sng"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he said, </a:t>
            </a:r>
            <a:r>
              <a:rPr lang="en-US" sz="1200" i="1" kern="1200" dirty="0">
                <a:solidFill>
                  <a:schemeClr val="tx1"/>
                </a:solidFill>
                <a:effectLst/>
                <a:latin typeface="+mn-lt"/>
                <a:ea typeface="+mn-ea"/>
                <a:cs typeface="+mn-cs"/>
              </a:rPr>
              <a:t>in your very hearing this text has come true.'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A0E174A-1465-4144-B3CB-CC97BEB57DFC}" type="slidenum">
              <a:rPr lang="en-US" smtClean="0"/>
              <a:t>12</a:t>
            </a:fld>
            <a:endParaRPr lang="en-US"/>
          </a:p>
        </p:txBody>
      </p:sp>
    </p:spTree>
    <p:extLst>
      <p:ext uri="{BB962C8B-B14F-4D97-AF65-F5344CB8AC3E}">
        <p14:creationId xmlns:p14="http://schemas.microsoft.com/office/powerpoint/2010/main" val="1143339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Healing the blind, El Greco</a:t>
            </a:r>
          </a:p>
        </p:txBody>
      </p:sp>
      <p:sp>
        <p:nvSpPr>
          <p:cNvPr id="4" name="Slide Number Placeholder 3"/>
          <p:cNvSpPr>
            <a:spLocks noGrp="1"/>
          </p:cNvSpPr>
          <p:nvPr>
            <p:ph type="sldNum" sz="quarter" idx="10"/>
          </p:nvPr>
        </p:nvSpPr>
        <p:spPr/>
        <p:txBody>
          <a:bodyPr/>
          <a:lstStyle/>
          <a:p>
            <a:fld id="{4A0E174A-1465-4144-B3CB-CC97BEB57DFC}" type="slidenum">
              <a:rPr lang="en-US" smtClean="0"/>
              <a:t>20</a:t>
            </a:fld>
            <a:endParaRPr lang="en-US"/>
          </a:p>
        </p:txBody>
      </p:sp>
    </p:spTree>
    <p:extLst>
      <p:ext uri="{BB962C8B-B14F-4D97-AF65-F5344CB8AC3E}">
        <p14:creationId xmlns:p14="http://schemas.microsoft.com/office/powerpoint/2010/main" val="3378712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B74125-22F3-4327-A90A-AAB3ECBE5526}"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8F3D66-D789-4AF9-83DA-F107B46F039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B74125-22F3-4327-A90A-AAB3ECBE5526}"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8F3D66-D789-4AF9-83DA-F107B46F039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B74125-22F3-4327-A90A-AAB3ECBE5526}"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8F3D66-D789-4AF9-83DA-F107B46F039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B74125-22F3-4327-A90A-AAB3ECBE5526}" type="datetimeFigureOut">
              <a:rPr lang="en-US" smtClean="0"/>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8F3D66-D789-4AF9-83DA-F107B46F039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B74125-22F3-4327-A90A-AAB3ECBE5526}" type="datetimeFigureOut">
              <a:rPr lang="en-US" smtClean="0"/>
              <a:t>9/27/2017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8F3D66-D789-4AF9-83DA-F107B46F039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EB74125-22F3-4327-A90A-AAB3ECBE5526}" type="datetimeFigureOut">
              <a:rPr lang="en-US" smtClean="0"/>
              <a:t>9/27/2017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8F3D66-D789-4AF9-83DA-F107B46F039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B74125-22F3-4327-A90A-AAB3ECBE5526}" type="datetimeFigureOut">
              <a:rPr lang="en-US" smtClean="0"/>
              <a:t>9/27/2017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8F3D66-D789-4AF9-83DA-F107B46F039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B74125-22F3-4327-A90A-AAB3ECBE5526}" type="datetimeFigureOut">
              <a:rPr lang="en-US" smtClean="0"/>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8F3D66-D789-4AF9-83DA-F107B46F039F}"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EB74125-22F3-4327-A90A-AAB3ECBE5526}" type="datetimeFigureOut">
              <a:rPr lang="en-US" smtClean="0"/>
              <a:t>9/27/2017</a:t>
            </a:fld>
            <a:endParaRPr lang="en-US"/>
          </a:p>
        </p:txBody>
      </p:sp>
      <p:sp>
        <p:nvSpPr>
          <p:cNvPr id="9" name="Slide Number Placeholder 8"/>
          <p:cNvSpPr>
            <a:spLocks noGrp="1"/>
          </p:cNvSpPr>
          <p:nvPr>
            <p:ph type="sldNum" sz="quarter" idx="11"/>
          </p:nvPr>
        </p:nvSpPr>
        <p:spPr/>
        <p:txBody>
          <a:bodyPr/>
          <a:lstStyle/>
          <a:p>
            <a:fld id="{6A8F3D66-D789-4AF9-83DA-F107B46F039F}"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B74125-22F3-4327-A90A-AAB3ECBE5526}"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8F3D66-D789-4AF9-83DA-F107B46F039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B74125-22F3-4327-A90A-AAB3ECBE5526}"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8F3D66-D789-4AF9-83DA-F107B46F039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A8F3D66-D789-4AF9-83DA-F107B46F039F}"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EB74125-22F3-4327-A90A-AAB3ECBE5526}" type="datetimeFigureOut">
              <a:rPr lang="en-US" smtClean="0"/>
              <a:t>9/27/2017</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www.myjewishlearning.com/history/Ancient_and_Medieval_History/539_BCE-632_CE/Palestine_Under_Roman_Rule.shtml"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biblegateway.com/passage/?search=Mark%201&amp;version=NIV"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www.facsimile-editions.com/en/ds/"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www.biblegateway.com/passage/?search=matthew%205&amp;version=NIV"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en.wikipedia.org/wiki/File:Brooklyn_Museum_-_The_Pharisees_Question_Jesus_(Les_pharisiens_questionnent_J%C3%A9sus)_-_James_Tissot.jpg"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t>The Life and Times of Jesus Christ</a:t>
            </a:r>
          </a:p>
        </p:txBody>
      </p:sp>
      <p:sp>
        <p:nvSpPr>
          <p:cNvPr id="3" name="Subtitle 2"/>
          <p:cNvSpPr>
            <a:spLocks noGrp="1"/>
          </p:cNvSpPr>
          <p:nvPr>
            <p:ph sz="half" idx="1"/>
          </p:nvPr>
        </p:nvSpPr>
        <p:spPr/>
        <p:txBody>
          <a:bodyPr/>
          <a:lstStyle/>
          <a:p>
            <a:r>
              <a:rPr lang="en-US" sz="2000" dirty="0"/>
              <a:t>The Life and Times of Jesus Christ</a:t>
            </a:r>
          </a:p>
          <a:p>
            <a:r>
              <a:rPr lang="en-US" sz="2000" dirty="0"/>
              <a:t>Tuesday, Oct. 2, 2017</a:t>
            </a:r>
          </a:p>
          <a:p>
            <a:r>
              <a:rPr lang="en-US" sz="2000" dirty="0" err="1"/>
              <a:t>Osher</a:t>
            </a:r>
            <a:r>
              <a:rPr lang="en-US" sz="2000" dirty="0"/>
              <a:t> Lifelong Learning Institute (OLLI)</a:t>
            </a:r>
          </a:p>
          <a:p>
            <a:r>
              <a:rPr lang="en-US" sz="2000" dirty="0"/>
              <a:t>The University of Alabama, Tuscaloosa</a:t>
            </a:r>
          </a:p>
          <a:p>
            <a:r>
              <a:rPr lang="en-US" sz="2000" dirty="0"/>
              <a:t>Larry Clayton, Instructor</a:t>
            </a:r>
          </a:p>
          <a:p>
            <a:endParaRPr lang="en-US" dirty="0"/>
          </a:p>
        </p:txBody>
      </p:sp>
      <p:sp>
        <p:nvSpPr>
          <p:cNvPr id="4" name="Content Placeholder 3"/>
          <p:cNvSpPr>
            <a:spLocks noGrp="1"/>
          </p:cNvSpPr>
          <p:nvPr>
            <p:ph sz="half" idx="2"/>
          </p:nvPr>
        </p:nvSpPr>
        <p:spPr/>
        <p:txBody>
          <a:bodyPr/>
          <a:lstStyle/>
          <a:p>
            <a:endParaRPr lang="en-US" dirty="0"/>
          </a:p>
        </p:txBody>
      </p:sp>
    </p:spTree>
    <p:extLst>
      <p:ext uri="{BB962C8B-B14F-4D97-AF65-F5344CB8AC3E}">
        <p14:creationId xmlns:p14="http://schemas.microsoft.com/office/powerpoint/2010/main" val="4054237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3" name="Content Placeholder 2"/>
          <p:cNvSpPr>
            <a:spLocks noGrp="1"/>
          </p:cNvSpPr>
          <p:nvPr>
            <p:ph sz="half" idx="1"/>
          </p:nvPr>
        </p:nvSpPr>
        <p:spPr/>
        <p:txBody>
          <a:bodyPr/>
          <a:lstStyle/>
          <a:p>
            <a:r>
              <a:rPr lang="en-US" dirty="0">
                <a:hlinkClick r:id="rId3"/>
              </a:rPr>
              <a:t>Palestine under Roman rule</a:t>
            </a:r>
            <a:endParaRPr lang="en-US" dirty="0"/>
          </a:p>
          <a:p>
            <a:r>
              <a:rPr lang="en-US" dirty="0"/>
              <a:t>63 B.C.E. Roman legions commanded by Pompey conquer Judea</a:t>
            </a:r>
          </a:p>
          <a:p>
            <a:r>
              <a:rPr lang="en-US" dirty="0"/>
              <a:t>See next slide for short history of Israel under Roman Empire</a:t>
            </a:r>
          </a:p>
          <a:p>
            <a:endParaRPr lang="en-US" dirty="0"/>
          </a:p>
        </p:txBody>
      </p:sp>
      <p:pic>
        <p:nvPicPr>
          <p:cNvPr id="5" name="Picture 5"/>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5791200" y="1600200"/>
            <a:ext cx="2468880" cy="2014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43400" y="2895600"/>
            <a:ext cx="2465766"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8408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16D90-05F2-40EE-BEA5-1DCF5592D579}"/>
              </a:ext>
            </a:extLst>
          </p:cNvPr>
          <p:cNvSpPr>
            <a:spLocks noGrp="1"/>
          </p:cNvSpPr>
          <p:nvPr>
            <p:ph type="title"/>
          </p:nvPr>
        </p:nvSpPr>
        <p:spPr/>
        <p:txBody>
          <a:bodyPr/>
          <a:lstStyle/>
          <a:p>
            <a:pPr algn="ctr"/>
            <a:r>
              <a:rPr lang="en-US" sz="2800" dirty="0"/>
              <a:t>Short History of Jews in the Roman Empire</a:t>
            </a:r>
          </a:p>
        </p:txBody>
      </p:sp>
      <p:pic>
        <p:nvPicPr>
          <p:cNvPr id="5" name="Content Placeholder 4">
            <a:extLst>
              <a:ext uri="{FF2B5EF4-FFF2-40B4-BE49-F238E27FC236}">
                <a16:creationId xmlns:a16="http://schemas.microsoft.com/office/drawing/2014/main" id="{14983488-9FF8-429C-998C-C105C64FE5A0}"/>
              </a:ext>
            </a:extLst>
          </p:cNvPr>
          <p:cNvPicPr>
            <a:picLocks noGrp="1" noChangeAspect="1"/>
          </p:cNvPicPr>
          <p:nvPr>
            <p:ph idx="1"/>
          </p:nvPr>
        </p:nvPicPr>
        <p:blipFill>
          <a:blip r:embed="rId2"/>
          <a:stretch>
            <a:fillRect/>
          </a:stretch>
        </p:blipFill>
        <p:spPr>
          <a:xfrm>
            <a:off x="2195425" y="1143000"/>
            <a:ext cx="4967375" cy="5638800"/>
          </a:xfrm>
          <a:prstGeom prst="rect">
            <a:avLst/>
          </a:prstGeom>
        </p:spPr>
      </p:pic>
    </p:spTree>
    <p:extLst>
      <p:ext uri="{BB962C8B-B14F-4D97-AF65-F5344CB8AC3E}">
        <p14:creationId xmlns:p14="http://schemas.microsoft.com/office/powerpoint/2010/main" val="3492032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92162"/>
          </a:xfrm>
        </p:spPr>
        <p:txBody>
          <a:bodyPr>
            <a:normAutofit fontScale="90000"/>
          </a:bodyPr>
          <a:lstStyle/>
          <a:p>
            <a:r>
              <a:rPr lang="en-US" u="sng" dirty="0"/>
              <a:t>The Life and Times of Jesus Christ</a:t>
            </a:r>
          </a:p>
        </p:txBody>
      </p:sp>
      <p:sp>
        <p:nvSpPr>
          <p:cNvPr id="4" name="Content Placeholder 3"/>
          <p:cNvSpPr>
            <a:spLocks noGrp="1"/>
          </p:cNvSpPr>
          <p:nvPr>
            <p:ph sz="half" idx="2"/>
          </p:nvPr>
        </p:nvSpPr>
        <p:spPr>
          <a:xfrm>
            <a:off x="228600" y="4495800"/>
            <a:ext cx="7924800" cy="2075688"/>
          </a:xfrm>
        </p:spPr>
        <p:txBody>
          <a:bodyPr>
            <a:normAutofit fontScale="92500" lnSpcReduction="20000"/>
          </a:bodyPr>
          <a:lstStyle/>
          <a:p>
            <a:r>
              <a:rPr lang="en-US" dirty="0"/>
              <a:t>Let’s do the story quickly, then return and consider the history more carefully.</a:t>
            </a:r>
          </a:p>
          <a:p>
            <a:r>
              <a:rPr lang="en-US" dirty="0"/>
              <a:t>Jesus born about 4 B.C.E.</a:t>
            </a:r>
          </a:p>
          <a:p>
            <a:r>
              <a:rPr lang="en-US" dirty="0"/>
              <a:t>Grew from boy to man in Nazareth in Galilee.</a:t>
            </a:r>
          </a:p>
          <a:p>
            <a:r>
              <a:rPr lang="en-US" dirty="0"/>
              <a:t>We know little of youth.</a:t>
            </a:r>
          </a:p>
          <a:p>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057400" y="1143000"/>
            <a:ext cx="4267201"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2505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3" name="Content Placeholder 2"/>
          <p:cNvSpPr>
            <a:spLocks noGrp="1"/>
          </p:cNvSpPr>
          <p:nvPr>
            <p:ph sz="half" idx="1"/>
          </p:nvPr>
        </p:nvSpPr>
        <p:spPr/>
        <p:txBody>
          <a:bodyPr/>
          <a:lstStyle/>
          <a:p>
            <a:r>
              <a:rPr lang="en-US" dirty="0"/>
              <a:t>Baptized by John the Baptist in River Jordan.</a:t>
            </a:r>
          </a:p>
          <a:p>
            <a:r>
              <a:rPr lang="en-US" dirty="0"/>
              <a:t>Began his three year ministry</a:t>
            </a:r>
          </a:p>
          <a:p>
            <a:r>
              <a:rPr lang="en-US" dirty="0"/>
              <a:t>Became an itinerant preacher (Rabbi)</a:t>
            </a:r>
          </a:p>
          <a:p>
            <a:r>
              <a:rPr lang="en-US" dirty="0"/>
              <a:t>Drew a large following.</a:t>
            </a:r>
          </a:p>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2057400"/>
            <a:ext cx="423969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1500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4" name="Content Placeholder 3"/>
          <p:cNvSpPr>
            <a:spLocks noGrp="1"/>
          </p:cNvSpPr>
          <p:nvPr>
            <p:ph sz="half" idx="2"/>
          </p:nvPr>
        </p:nvSpPr>
        <p:spPr>
          <a:xfrm>
            <a:off x="228600" y="4191000"/>
            <a:ext cx="7848600" cy="2438400"/>
          </a:xfrm>
        </p:spPr>
        <p:txBody>
          <a:bodyPr>
            <a:normAutofit/>
          </a:bodyPr>
          <a:lstStyle/>
          <a:p>
            <a:r>
              <a:rPr lang="en-US" dirty="0"/>
              <a:t>Traveled through Galilee, </a:t>
            </a:r>
            <a:r>
              <a:rPr lang="en-US" dirty="0" err="1"/>
              <a:t>Tyre</a:t>
            </a:r>
            <a:r>
              <a:rPr lang="en-US" dirty="0"/>
              <a:t>, Sidon preaching, healing, performing miracles.</a:t>
            </a:r>
          </a:p>
          <a:p>
            <a:r>
              <a:rPr lang="en-US" dirty="0"/>
              <a:t>Preached that he was inaugurating the Kingdom of God</a:t>
            </a:r>
          </a:p>
          <a:p>
            <a:r>
              <a:rPr lang="en-US" dirty="0"/>
              <a:t>To Jerusalem at end of three years.</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371600"/>
            <a:ext cx="3657600" cy="2868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9739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3" name="Content Placeholder 2"/>
          <p:cNvSpPr>
            <a:spLocks noGrp="1"/>
          </p:cNvSpPr>
          <p:nvPr>
            <p:ph sz="half" idx="1"/>
          </p:nvPr>
        </p:nvSpPr>
        <p:spPr/>
        <p:txBody>
          <a:bodyPr>
            <a:normAutofit fontScale="92500" lnSpcReduction="10000"/>
          </a:bodyPr>
          <a:lstStyle/>
          <a:p>
            <a:r>
              <a:rPr lang="en-US" dirty="0"/>
              <a:t>Arrested and brought to trial in the administration of Roman procurator, Pontius Pilate</a:t>
            </a:r>
          </a:p>
          <a:p>
            <a:r>
              <a:rPr lang="en-US" dirty="0"/>
              <a:t>Condemned to die, crucified, and entombed for three days.</a:t>
            </a:r>
          </a:p>
          <a:p>
            <a:r>
              <a:rPr lang="en-US" dirty="0"/>
              <a:t>This was about 33 C.E., perhaps as early as 29 C.E.</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2286000"/>
            <a:ext cx="4143375" cy="3103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1176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4" name="Content Placeholder 3"/>
          <p:cNvSpPr>
            <a:spLocks noGrp="1"/>
          </p:cNvSpPr>
          <p:nvPr>
            <p:ph sz="half" idx="2"/>
          </p:nvPr>
        </p:nvSpPr>
        <p:spPr>
          <a:xfrm>
            <a:off x="4267200" y="1981200"/>
            <a:ext cx="3657600" cy="3112008"/>
          </a:xfrm>
        </p:spPr>
        <p:txBody>
          <a:bodyPr/>
          <a:lstStyle/>
          <a:p>
            <a:r>
              <a:rPr lang="en-US" dirty="0"/>
              <a:t>Michael Grant, </a:t>
            </a:r>
            <a:r>
              <a:rPr lang="en-US" i="1" dirty="0"/>
              <a:t>An Historian’s Review of the Gospels</a:t>
            </a:r>
            <a:r>
              <a:rPr lang="en-US" dirty="0"/>
              <a:t>.</a:t>
            </a:r>
          </a:p>
          <a:p>
            <a:r>
              <a:rPr lang="en-US" dirty="0"/>
              <a:t>“There have been countless lives of Jesus….”</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81200"/>
            <a:ext cx="3810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9264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3" name="Content Placeholder 2"/>
          <p:cNvSpPr>
            <a:spLocks noGrp="1"/>
          </p:cNvSpPr>
          <p:nvPr>
            <p:ph sz="half" idx="1"/>
          </p:nvPr>
        </p:nvSpPr>
        <p:spPr>
          <a:xfrm>
            <a:off x="304800" y="4267200"/>
            <a:ext cx="7696200" cy="2426208"/>
          </a:xfrm>
        </p:spPr>
        <p:txBody>
          <a:bodyPr/>
          <a:lstStyle/>
          <a:p>
            <a:r>
              <a:rPr lang="en-US" dirty="0"/>
              <a:t>The birth narratives from Luke and Matthew.</a:t>
            </a:r>
          </a:p>
          <a:p>
            <a:r>
              <a:rPr lang="en-US" dirty="0"/>
              <a:t>The Annunciation (Luke 1:26-31)</a:t>
            </a:r>
          </a:p>
          <a:p>
            <a:r>
              <a:rPr lang="en-US" dirty="0"/>
              <a:t>Mary obedient to God.</a:t>
            </a:r>
          </a:p>
          <a:p>
            <a:r>
              <a:rPr lang="en-US" dirty="0"/>
              <a:t>A constant theme in rise of Christianity</a:t>
            </a:r>
          </a:p>
          <a:p>
            <a:endParaRPr lang="en-US" dirty="0"/>
          </a:p>
        </p:txBody>
      </p:sp>
      <p:pic>
        <p:nvPicPr>
          <p:cNvPr id="5" name="Picture 4" descr="gospel_luk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400" y="1600200"/>
            <a:ext cx="3903428" cy="2409793"/>
          </a:xfrm>
          <a:prstGeom prst="rect">
            <a:avLst/>
          </a:prstGeom>
        </p:spPr>
      </p:pic>
    </p:spTree>
    <p:extLst>
      <p:ext uri="{BB962C8B-B14F-4D97-AF65-F5344CB8AC3E}">
        <p14:creationId xmlns:p14="http://schemas.microsoft.com/office/powerpoint/2010/main" val="1365742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4" name="Content Placeholder 3"/>
          <p:cNvSpPr>
            <a:spLocks noGrp="1"/>
          </p:cNvSpPr>
          <p:nvPr>
            <p:ph sz="half" idx="2"/>
          </p:nvPr>
        </p:nvSpPr>
        <p:spPr>
          <a:xfrm>
            <a:off x="152400" y="1447800"/>
            <a:ext cx="5181600" cy="2209800"/>
          </a:xfrm>
        </p:spPr>
        <p:txBody>
          <a:bodyPr>
            <a:normAutofit lnSpcReduction="10000"/>
          </a:bodyPr>
          <a:lstStyle/>
          <a:p>
            <a:r>
              <a:rPr lang="en-US" dirty="0"/>
              <a:t>Virgin birth. Why important?</a:t>
            </a:r>
          </a:p>
          <a:p>
            <a:r>
              <a:rPr lang="en-US" dirty="0"/>
              <a:t>Jesus born without sin, not of man but of Holy Spirit.</a:t>
            </a:r>
          </a:p>
          <a:p>
            <a:r>
              <a:rPr lang="en-US" dirty="0"/>
              <a:t>Important in defining divinity of Jesus.</a:t>
            </a:r>
          </a:p>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3429000"/>
            <a:ext cx="41910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517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3" name="Content Placeholder 2"/>
          <p:cNvSpPr>
            <a:spLocks noGrp="1"/>
          </p:cNvSpPr>
          <p:nvPr>
            <p:ph sz="half" idx="1"/>
          </p:nvPr>
        </p:nvSpPr>
        <p:spPr/>
        <p:txBody>
          <a:bodyPr/>
          <a:lstStyle/>
          <a:p>
            <a:r>
              <a:rPr lang="en-US" dirty="0"/>
              <a:t>Flight to Egypt (Matthew 2:13-15)</a:t>
            </a:r>
          </a:p>
          <a:p>
            <a:r>
              <a:rPr lang="en-US" dirty="0"/>
              <a:t>Return to Judea, but go to Nazareth in Galilee, where he grew up.</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752600"/>
            <a:ext cx="2438400" cy="187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3757551"/>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5010150"/>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7266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4" name="Content Placeholder 3"/>
          <p:cNvSpPr>
            <a:spLocks noGrp="1"/>
          </p:cNvSpPr>
          <p:nvPr>
            <p:ph sz="half" idx="2"/>
          </p:nvPr>
        </p:nvSpPr>
        <p:spPr>
          <a:xfrm>
            <a:off x="4572000" y="3429000"/>
            <a:ext cx="3657600" cy="2807208"/>
          </a:xfrm>
        </p:spPr>
        <p:txBody>
          <a:bodyPr/>
          <a:lstStyle/>
          <a:p>
            <a:r>
              <a:rPr lang="en-US" dirty="0"/>
              <a:t>The Message of Jesus</a:t>
            </a:r>
          </a:p>
          <a:p>
            <a:r>
              <a:rPr lang="en-US" dirty="0"/>
              <a:t>Inauguration of the Kingdom of God</a:t>
            </a:r>
          </a:p>
          <a:p>
            <a:r>
              <a:rPr lang="en-US" dirty="0"/>
              <a:t>Fulfilling prophecy</a:t>
            </a:r>
          </a:p>
          <a:p>
            <a:r>
              <a:rPr lang="en-US" dirty="0"/>
              <a:t>“It is said….”</a:t>
            </a:r>
          </a:p>
          <a:p>
            <a:endParaRPr lang="en-US" dirty="0"/>
          </a:p>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371600"/>
            <a:ext cx="3810000"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5512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3" name="Content Placeholder 2"/>
          <p:cNvSpPr>
            <a:spLocks noGrp="1"/>
          </p:cNvSpPr>
          <p:nvPr>
            <p:ph sz="half" idx="1"/>
          </p:nvPr>
        </p:nvSpPr>
        <p:spPr/>
        <p:txBody>
          <a:bodyPr>
            <a:normAutofit/>
          </a:bodyPr>
          <a:lstStyle/>
          <a:p>
            <a:r>
              <a:rPr lang="en-US" dirty="0"/>
              <a:t>Jesus ministry begins with baptism by John</a:t>
            </a:r>
          </a:p>
          <a:p>
            <a:r>
              <a:rPr lang="en-US" dirty="0"/>
              <a:t>John preached repentance, confession, baptism, redemption and forgiveness of sins. (</a:t>
            </a:r>
            <a:r>
              <a:rPr lang="en-US" dirty="0">
                <a:hlinkClick r:id="rId2"/>
              </a:rPr>
              <a:t>see Mark 1:1-15</a:t>
            </a:r>
            <a:r>
              <a:rPr lang="en-US" dirty="0"/>
              <a:t>)</a:t>
            </a:r>
          </a:p>
          <a:p>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286000"/>
            <a:ext cx="2838450" cy="333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3165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4" name="Content Placeholder 3"/>
          <p:cNvSpPr>
            <a:spLocks noGrp="1"/>
          </p:cNvSpPr>
          <p:nvPr>
            <p:ph sz="half" idx="2"/>
          </p:nvPr>
        </p:nvSpPr>
        <p:spPr>
          <a:xfrm>
            <a:off x="2438400" y="1524000"/>
            <a:ext cx="3657600" cy="2045208"/>
          </a:xfrm>
        </p:spPr>
        <p:txBody>
          <a:bodyPr/>
          <a:lstStyle/>
          <a:p>
            <a:r>
              <a:rPr lang="en-US" dirty="0"/>
              <a:t>John and Essene community</a:t>
            </a:r>
          </a:p>
          <a:p>
            <a:r>
              <a:rPr lang="en-US" dirty="0">
                <a:hlinkClick r:id="rId2"/>
              </a:rPr>
              <a:t>Dead Sea scrolls, 1947</a:t>
            </a:r>
            <a:endParaRPr lang="en-US" dirty="0"/>
          </a:p>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581400"/>
            <a:ext cx="619125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9100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3" name="Content Placeholder 2"/>
          <p:cNvSpPr>
            <a:spLocks noGrp="1"/>
          </p:cNvSpPr>
          <p:nvPr>
            <p:ph sz="half" idx="1"/>
          </p:nvPr>
        </p:nvSpPr>
        <p:spPr>
          <a:xfrm>
            <a:off x="457200" y="1536192"/>
            <a:ext cx="3657600" cy="2883408"/>
          </a:xfrm>
        </p:spPr>
        <p:txBody>
          <a:bodyPr/>
          <a:lstStyle/>
          <a:p>
            <a:r>
              <a:rPr lang="en-US" dirty="0"/>
              <a:t>Jesus teaches:</a:t>
            </a:r>
          </a:p>
          <a:p>
            <a:pPr lvl="1"/>
            <a:r>
              <a:rPr lang="en-US" dirty="0"/>
              <a:t>Repentance</a:t>
            </a:r>
          </a:p>
          <a:p>
            <a:pPr lvl="1"/>
            <a:r>
              <a:rPr lang="en-US" dirty="0"/>
              <a:t>Ushering in the Kingdom of God, and</a:t>
            </a:r>
          </a:p>
          <a:p>
            <a:pPr lvl="1"/>
            <a:r>
              <a:rPr lang="en-US" dirty="0"/>
              <a:t>Preached to all, including sinners</a:t>
            </a:r>
          </a:p>
          <a:p>
            <a:pPr marL="114300" indent="0">
              <a:buNone/>
            </a:pP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24000"/>
            <a:ext cx="3291840" cy="246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4114800"/>
            <a:ext cx="3383280" cy="2440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6750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4" name="Content Placeholder 3"/>
          <p:cNvSpPr>
            <a:spLocks noGrp="1"/>
          </p:cNvSpPr>
          <p:nvPr>
            <p:ph sz="half" idx="2"/>
          </p:nvPr>
        </p:nvSpPr>
        <p:spPr/>
        <p:txBody>
          <a:bodyPr/>
          <a:lstStyle/>
          <a:p>
            <a:r>
              <a:rPr lang="en-US" dirty="0"/>
              <a:t>Now, for some history</a:t>
            </a:r>
          </a:p>
          <a:p>
            <a:r>
              <a:rPr lang="en-US" dirty="0"/>
              <a:t>Gospels as basic sources of the historical Jesus</a:t>
            </a:r>
          </a:p>
          <a:p>
            <a:r>
              <a:rPr lang="en-US" dirty="0" err="1"/>
              <a:t>Synopic</a:t>
            </a:r>
            <a:r>
              <a:rPr lang="en-US" dirty="0"/>
              <a:t> gospels, and John</a:t>
            </a:r>
          </a:p>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76400"/>
            <a:ext cx="3333750" cy="433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7066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100" u="sng" dirty="0"/>
              <a:t>The Life and Times of Jesus Christ</a:t>
            </a:r>
          </a:p>
        </p:txBody>
      </p:sp>
      <p:sp>
        <p:nvSpPr>
          <p:cNvPr id="6" name="Content Placeholder 5"/>
          <p:cNvSpPr>
            <a:spLocks noGrp="1"/>
          </p:cNvSpPr>
          <p:nvPr>
            <p:ph sz="half" idx="1"/>
          </p:nvPr>
        </p:nvSpPr>
        <p:spPr/>
        <p:txBody>
          <a:bodyPr>
            <a:normAutofit lnSpcReduction="10000"/>
          </a:bodyPr>
          <a:lstStyle/>
          <a:p>
            <a:r>
              <a:rPr lang="en-US" dirty="0"/>
              <a:t>Matthew, the tax collector, directed his Gospel to the Jews, wrote in Hebrew</a:t>
            </a:r>
          </a:p>
          <a:p>
            <a:r>
              <a:rPr lang="en-US" dirty="0"/>
              <a:t>Luke, the doctor, directed his to the Gentiles, wrote in Greek</a:t>
            </a:r>
          </a:p>
          <a:p>
            <a:r>
              <a:rPr lang="en-US" dirty="0"/>
              <a:t>Mark, the first gospel (63-70 CE), straightforward</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2286000"/>
            <a:ext cx="2857500" cy="390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618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4" name="Content Placeholder 3"/>
          <p:cNvSpPr>
            <a:spLocks noGrp="1"/>
          </p:cNvSpPr>
          <p:nvPr>
            <p:ph sz="half" idx="2"/>
          </p:nvPr>
        </p:nvSpPr>
        <p:spPr/>
        <p:txBody>
          <a:bodyPr>
            <a:normAutofit fontScale="92500" lnSpcReduction="10000"/>
          </a:bodyPr>
          <a:lstStyle/>
          <a:p>
            <a:r>
              <a:rPr lang="en-US" dirty="0"/>
              <a:t>Jesus taught in parables.</a:t>
            </a:r>
          </a:p>
          <a:p>
            <a:r>
              <a:rPr lang="en-US" dirty="0"/>
              <a:t>Absolute basic message, love one another.</a:t>
            </a:r>
          </a:p>
          <a:p>
            <a:r>
              <a:rPr lang="en-US" dirty="0"/>
              <a:t>See Sermon on the Mount, </a:t>
            </a:r>
            <a:r>
              <a:rPr lang="en-US" dirty="0">
                <a:hlinkClick r:id="rId2"/>
              </a:rPr>
              <a:t>Matthew 5</a:t>
            </a:r>
            <a:endParaRPr lang="en-US" dirty="0"/>
          </a:p>
          <a:p>
            <a:r>
              <a:rPr lang="en-US" dirty="0"/>
              <a:t>Jesus reiterates Jewish law but pushes for a change of heart, a born again experience.</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25" y="2057400"/>
            <a:ext cx="2381250"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9756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3" name="Content Placeholder 2"/>
          <p:cNvSpPr>
            <a:spLocks noGrp="1"/>
          </p:cNvSpPr>
          <p:nvPr>
            <p:ph sz="half" idx="1"/>
          </p:nvPr>
        </p:nvSpPr>
        <p:spPr/>
        <p:txBody>
          <a:bodyPr>
            <a:normAutofit fontScale="92500" lnSpcReduction="10000"/>
          </a:bodyPr>
          <a:lstStyle/>
          <a:p>
            <a:r>
              <a:rPr lang="en-US" dirty="0"/>
              <a:t>Jesus the man</a:t>
            </a:r>
          </a:p>
          <a:p>
            <a:r>
              <a:rPr lang="en-US" dirty="0"/>
              <a:t>Liked to enjoy himself</a:t>
            </a:r>
          </a:p>
          <a:p>
            <a:r>
              <a:rPr lang="en-US" dirty="0"/>
              <a:t>Sought company of others</a:t>
            </a:r>
          </a:p>
          <a:p>
            <a:r>
              <a:rPr lang="en-US" dirty="0"/>
              <a:t>Enjoyed eating, drinking</a:t>
            </a:r>
          </a:p>
          <a:p>
            <a:r>
              <a:rPr lang="en-US" dirty="0"/>
              <a:t>Good sense of humor</a:t>
            </a:r>
          </a:p>
          <a:p>
            <a:r>
              <a:rPr lang="en-US" dirty="0"/>
              <a:t>Consorted with women</a:t>
            </a:r>
          </a:p>
          <a:p>
            <a:r>
              <a:rPr lang="en-US" dirty="0"/>
              <a:t>With outcasts, lepers, tax collectors</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2514600"/>
            <a:ext cx="3943350" cy="3000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7442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20000" cy="1143000"/>
          </a:xfrm>
        </p:spPr>
        <p:txBody>
          <a:bodyPr/>
          <a:lstStyle/>
          <a:p>
            <a:r>
              <a:rPr lang="en-US" sz="4100" u="sng" dirty="0"/>
              <a:t>The Life and Times of Jesus Christ</a:t>
            </a:r>
          </a:p>
        </p:txBody>
      </p:sp>
      <p:sp>
        <p:nvSpPr>
          <p:cNvPr id="4" name="Content Placeholder 3"/>
          <p:cNvSpPr>
            <a:spLocks noGrp="1"/>
          </p:cNvSpPr>
          <p:nvPr>
            <p:ph sz="half" idx="2"/>
          </p:nvPr>
        </p:nvSpPr>
        <p:spPr>
          <a:xfrm>
            <a:off x="4953000" y="1536192"/>
            <a:ext cx="3124200" cy="4590288"/>
          </a:xfrm>
        </p:spPr>
        <p:txBody>
          <a:bodyPr>
            <a:normAutofit fontScale="92500"/>
          </a:bodyPr>
          <a:lstStyle/>
          <a:p>
            <a:r>
              <a:rPr lang="en-US" dirty="0"/>
              <a:t>The kingdom of God also meant:</a:t>
            </a:r>
          </a:p>
          <a:p>
            <a:r>
              <a:rPr lang="en-US" dirty="0"/>
              <a:t>Healing</a:t>
            </a:r>
          </a:p>
          <a:p>
            <a:r>
              <a:rPr lang="en-US" dirty="0"/>
              <a:t>Miracles</a:t>
            </a:r>
          </a:p>
          <a:p>
            <a:r>
              <a:rPr lang="en-US" dirty="0"/>
              <a:t>Casting out spirits</a:t>
            </a:r>
          </a:p>
          <a:p>
            <a:r>
              <a:rPr lang="en-US" dirty="0"/>
              <a:t>A new code of rule between Jews and their God, which stressed grace rather than law.</a:t>
            </a:r>
          </a:p>
          <a:p>
            <a:endParaRPr lang="en-US" dirty="0"/>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981200"/>
            <a:ext cx="4572000" cy="360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4684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u="sng" dirty="0"/>
              <a:t>The Life and Times of Jesus Christ</a:t>
            </a:r>
          </a:p>
        </p:txBody>
      </p:sp>
      <p:sp>
        <p:nvSpPr>
          <p:cNvPr id="3" name="Content Placeholder 2"/>
          <p:cNvSpPr>
            <a:spLocks noGrp="1"/>
          </p:cNvSpPr>
          <p:nvPr>
            <p:ph sz="half" idx="1"/>
          </p:nvPr>
        </p:nvSpPr>
        <p:spPr>
          <a:xfrm>
            <a:off x="457200" y="1536192"/>
            <a:ext cx="3505200" cy="4590288"/>
          </a:xfrm>
        </p:spPr>
        <p:txBody>
          <a:bodyPr>
            <a:normAutofit lnSpcReduction="10000"/>
          </a:bodyPr>
          <a:lstStyle/>
          <a:p>
            <a:r>
              <a:rPr lang="en-US" dirty="0"/>
              <a:t>And this new code undermined the authority of Jewish leaders.</a:t>
            </a:r>
          </a:p>
          <a:p>
            <a:r>
              <a:rPr lang="en-US" dirty="0"/>
              <a:t>Pharisees, Sadducees, Scribes, combined to destroy Jesus. </a:t>
            </a:r>
          </a:p>
          <a:p>
            <a:r>
              <a:rPr lang="en-US" dirty="0"/>
              <a:t>Tune in to Module Three for what happened!</a:t>
            </a:r>
          </a:p>
        </p:txBody>
      </p:sp>
      <p:pic>
        <p:nvPicPr>
          <p:cNvPr id="11266"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209800"/>
            <a:ext cx="4389120" cy="3057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72891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553</TotalTime>
  <Words>2058</Words>
  <Application>Microsoft Office PowerPoint</Application>
  <PresentationFormat>On-screen Show (4:3)</PresentationFormat>
  <Paragraphs>126</Paragraphs>
  <Slides>21</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Cambria</vt:lpstr>
      <vt:lpstr>Adjacency</vt:lpstr>
      <vt:lpstr>The Life and Times of Jesus Christ</vt:lpstr>
      <vt:lpstr>The Life and Times of Jesus Christ</vt:lpstr>
      <vt:lpstr>Short History of Jews in the Roman Empire</vt:lpstr>
      <vt:lpstr>The Life and Times of Jesus Christ</vt:lpstr>
      <vt:lpstr>The Life and Times of Jesus Christ</vt:lpstr>
      <vt:lpstr>The Life and Times of Jesus Christ</vt:lpstr>
      <vt:lpstr>The Life and Times of Jesus Christ</vt:lpstr>
      <vt:lpstr>The Life and Times of Jesus Christ</vt:lpstr>
      <vt:lpstr>The Life and Times of Jesus Christ</vt:lpstr>
      <vt:lpstr>The Life and Times of Jesus Christ</vt:lpstr>
      <vt:lpstr>The Life and Times of Jesus Christ</vt:lpstr>
      <vt:lpstr>The Life and Times of Jesus Christ</vt:lpstr>
      <vt:lpstr>The Life and Times of Jesus Christ</vt:lpstr>
      <vt:lpstr>The Life and Times of Jesus Christ</vt:lpstr>
      <vt:lpstr>The Life and Times of Jesus Christ</vt:lpstr>
      <vt:lpstr>The Life and Times of Jesus Christ</vt:lpstr>
      <vt:lpstr>The Life and Times of Jesus Christ</vt:lpstr>
      <vt:lpstr>The Life and Times of Jesus Christ</vt:lpstr>
      <vt:lpstr>The Life and Times of Jesus Christ</vt:lpstr>
      <vt:lpstr>The Life and Times of Jesus Christ</vt:lpstr>
      <vt:lpstr>The Life and Times of Jesus Christ</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Early Christianity</dc:title>
  <dc:creator>Dad</dc:creator>
  <cp:lastModifiedBy>Lawrence Clayton</cp:lastModifiedBy>
  <cp:revision>37</cp:revision>
  <dcterms:created xsi:type="dcterms:W3CDTF">2012-04-04T19:59:07Z</dcterms:created>
  <dcterms:modified xsi:type="dcterms:W3CDTF">2017-09-27T17:14:49Z</dcterms:modified>
</cp:coreProperties>
</file>